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7815" y="909827"/>
            <a:ext cx="5029962" cy="50284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10842" y="1328420"/>
            <a:ext cx="83703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49849" y="454228"/>
            <a:ext cx="89230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6524" y="3415895"/>
            <a:ext cx="10918951" cy="1971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444608" y="6599911"/>
            <a:ext cx="2667634" cy="163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3227" y="909827"/>
            <a:ext cx="5034534" cy="50345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59954" y="2556510"/>
            <a:ext cx="3329940" cy="147637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1270" algn="ctr">
              <a:lnSpc>
                <a:spcPts val="3670"/>
              </a:lnSpc>
              <a:spcBef>
                <a:spcPts val="560"/>
              </a:spcBef>
            </a:pPr>
            <a:r>
              <a:rPr sz="3400" spc="-440" dirty="0"/>
              <a:t>DATA </a:t>
            </a:r>
            <a:r>
              <a:rPr sz="3400" spc="-434" dirty="0"/>
              <a:t> </a:t>
            </a:r>
            <a:r>
              <a:rPr sz="3400" spc="-210" dirty="0"/>
              <a:t>COM</a:t>
            </a:r>
            <a:r>
              <a:rPr sz="3400" spc="-240" dirty="0"/>
              <a:t>M</a:t>
            </a:r>
            <a:r>
              <a:rPr sz="3400" spc="-300" dirty="0"/>
              <a:t>UNIC</a:t>
            </a:r>
            <a:r>
              <a:rPr sz="3400" spc="-390" dirty="0"/>
              <a:t>A</a:t>
            </a:r>
            <a:r>
              <a:rPr sz="3400" spc="-204" dirty="0"/>
              <a:t>TION  </a:t>
            </a:r>
            <a:r>
              <a:rPr sz="3400" spc="-585" dirty="0"/>
              <a:t>CSE</a:t>
            </a:r>
            <a:r>
              <a:rPr sz="3400" spc="40" dirty="0"/>
              <a:t> </a:t>
            </a:r>
            <a:r>
              <a:rPr sz="3400" spc="90" dirty="0"/>
              <a:t>225/233</a:t>
            </a:r>
            <a:endParaRPr sz="3400"/>
          </a:p>
        </p:txBody>
      </p:sp>
      <p:sp>
        <p:nvSpPr>
          <p:cNvPr id="5" name="object 5"/>
          <p:cNvSpPr txBox="1"/>
          <p:nvPr/>
        </p:nvSpPr>
        <p:spPr>
          <a:xfrm>
            <a:off x="8251952" y="4279900"/>
            <a:ext cx="235839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285"/>
              </a:lnSpc>
            </a:pPr>
            <a:r>
              <a:rPr sz="2200" b="1" spc="-340" dirty="0">
                <a:solidFill>
                  <a:srgbClr val="7E7E7E"/>
                </a:solidFill>
                <a:latin typeface="Arial"/>
                <a:cs typeface="Arial"/>
              </a:rPr>
              <a:t>WEEK</a:t>
            </a:r>
            <a:r>
              <a:rPr sz="2200" b="1" spc="-50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2200" b="1" spc="-60" dirty="0">
                <a:solidFill>
                  <a:srgbClr val="7E7E7E"/>
                </a:solidFill>
                <a:latin typeface="Arial"/>
                <a:cs typeface="Arial"/>
              </a:rPr>
              <a:t>1</a:t>
            </a:r>
            <a:r>
              <a:rPr sz="2200" b="1" spc="-70" dirty="0">
                <a:solidFill>
                  <a:srgbClr val="7E7E7E"/>
                </a:solidFill>
                <a:latin typeface="Arial"/>
                <a:cs typeface="Arial"/>
              </a:rPr>
              <a:t>3</a:t>
            </a:r>
            <a:r>
              <a:rPr sz="2200" b="1" spc="-45" dirty="0">
                <a:solidFill>
                  <a:srgbClr val="7E7E7E"/>
                </a:solidFill>
                <a:latin typeface="Arial"/>
                <a:cs typeface="Arial"/>
              </a:rPr>
              <a:t>,</a:t>
            </a:r>
            <a:r>
              <a:rPr sz="2200" b="1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200" b="1" spc="-420" dirty="0">
                <a:solidFill>
                  <a:srgbClr val="7E7E7E"/>
                </a:solidFill>
                <a:latin typeface="Arial"/>
                <a:cs typeface="Arial"/>
              </a:rPr>
              <a:t>L</a:t>
            </a:r>
            <a:r>
              <a:rPr sz="2200" b="1" spc="-325" dirty="0">
                <a:solidFill>
                  <a:srgbClr val="7E7E7E"/>
                </a:solidFill>
                <a:latin typeface="Arial"/>
                <a:cs typeface="Arial"/>
              </a:rPr>
              <a:t>ESS</a:t>
            </a:r>
            <a:r>
              <a:rPr sz="2200" b="1" spc="-385" dirty="0">
                <a:solidFill>
                  <a:srgbClr val="7E7E7E"/>
                </a:solidFill>
                <a:latin typeface="Arial"/>
                <a:cs typeface="Arial"/>
              </a:rPr>
              <a:t>O</a:t>
            </a:r>
            <a:r>
              <a:rPr sz="2200" b="1" spc="-85" dirty="0">
                <a:solidFill>
                  <a:srgbClr val="7E7E7E"/>
                </a:solidFill>
                <a:latin typeface="Arial"/>
                <a:cs typeface="Arial"/>
              </a:rPr>
              <a:t>N</a:t>
            </a:r>
            <a:r>
              <a:rPr sz="2200" b="1" spc="-50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2200" b="1" spc="-60" dirty="0">
                <a:solidFill>
                  <a:srgbClr val="7E7E7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9780" y="5084571"/>
            <a:ext cx="2061210" cy="30480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285"/>
              </a:lnSpc>
            </a:pPr>
            <a:r>
              <a:rPr sz="2200" spc="-265" dirty="0">
                <a:solidFill>
                  <a:srgbClr val="7E7E7E"/>
                </a:solidFill>
                <a:latin typeface="Microsoft Sans Serif"/>
                <a:cs typeface="Microsoft Sans Serif"/>
              </a:rPr>
              <a:t>C</a:t>
            </a:r>
            <a:r>
              <a:rPr sz="2200" spc="-260" dirty="0">
                <a:solidFill>
                  <a:srgbClr val="7E7E7E"/>
                </a:solidFill>
                <a:latin typeface="Microsoft Sans Serif"/>
                <a:cs typeface="Microsoft Sans Serif"/>
              </a:rPr>
              <a:t>H</a:t>
            </a:r>
            <a:r>
              <a:rPr sz="2200" spc="-240" dirty="0">
                <a:solidFill>
                  <a:srgbClr val="7E7E7E"/>
                </a:solidFill>
                <a:latin typeface="Microsoft Sans Serif"/>
                <a:cs typeface="Microsoft Sans Serif"/>
              </a:rPr>
              <a:t>ANNELIZ</a:t>
            </a:r>
            <a:r>
              <a:rPr sz="2200" spc="-250" dirty="0">
                <a:solidFill>
                  <a:srgbClr val="7E7E7E"/>
                </a:solidFill>
                <a:latin typeface="Microsoft Sans Serif"/>
                <a:cs typeface="Microsoft Sans Serif"/>
              </a:rPr>
              <a:t>A</a:t>
            </a:r>
            <a:r>
              <a:rPr sz="2200" spc="-165" dirty="0">
                <a:solidFill>
                  <a:srgbClr val="7E7E7E"/>
                </a:solidFill>
                <a:latin typeface="Microsoft Sans Serif"/>
                <a:cs typeface="Microsoft Sans Serif"/>
              </a:rPr>
              <a:t>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893" y="1534413"/>
            <a:ext cx="3514725" cy="19056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625"/>
              </a:spcBef>
            </a:pPr>
            <a:r>
              <a:rPr sz="4400" spc="-40" dirty="0">
                <a:latin typeface="Calibri Light"/>
                <a:cs typeface="Calibri Light"/>
              </a:rPr>
              <a:t>CODE-DIVISION </a:t>
            </a:r>
            <a:r>
              <a:rPr sz="4400" spc="-980" dirty="0">
                <a:latin typeface="Calibri Light"/>
                <a:cs typeface="Calibri Light"/>
              </a:rPr>
              <a:t> </a:t>
            </a:r>
            <a:r>
              <a:rPr sz="4400" spc="-105" dirty="0">
                <a:latin typeface="Calibri Light"/>
                <a:cs typeface="Calibri Light"/>
              </a:rPr>
              <a:t>MULTIPLE </a:t>
            </a:r>
            <a:r>
              <a:rPr sz="4400" spc="-100" dirty="0">
                <a:latin typeface="Calibri Light"/>
                <a:cs typeface="Calibri Light"/>
              </a:rPr>
              <a:t> </a:t>
            </a:r>
            <a:r>
              <a:rPr sz="4400" spc="-60" dirty="0">
                <a:latin typeface="Calibri Light"/>
                <a:cs typeface="Calibri Light"/>
              </a:rPr>
              <a:t>A</a:t>
            </a:r>
            <a:r>
              <a:rPr sz="4400" spc="-45" dirty="0">
                <a:latin typeface="Calibri Light"/>
                <a:cs typeface="Calibri Light"/>
              </a:rPr>
              <a:t>CC</a:t>
            </a:r>
            <a:r>
              <a:rPr sz="4400" spc="-90" dirty="0">
                <a:latin typeface="Calibri Light"/>
                <a:cs typeface="Calibri Light"/>
              </a:rPr>
              <a:t>E</a:t>
            </a:r>
            <a:r>
              <a:rPr sz="4400" spc="-40" dirty="0">
                <a:latin typeface="Calibri Light"/>
                <a:cs typeface="Calibri Light"/>
              </a:rPr>
              <a:t>S</a:t>
            </a:r>
            <a:r>
              <a:rPr sz="4400" dirty="0">
                <a:latin typeface="Calibri Light"/>
                <a:cs typeface="Calibri Light"/>
              </a:rPr>
              <a:t>S</a:t>
            </a:r>
            <a:r>
              <a:rPr sz="4400" spc="-290" dirty="0">
                <a:latin typeface="Calibri Light"/>
                <a:cs typeface="Calibri Light"/>
              </a:rPr>
              <a:t> </a:t>
            </a:r>
            <a:r>
              <a:rPr sz="4400" spc="-35" dirty="0">
                <a:latin typeface="Calibri Light"/>
                <a:cs typeface="Calibri Light"/>
              </a:rPr>
              <a:t>(</a:t>
            </a:r>
            <a:r>
              <a:rPr sz="4400" spc="-45" dirty="0">
                <a:latin typeface="Calibri Light"/>
                <a:cs typeface="Calibri Light"/>
              </a:rPr>
              <a:t>C</a:t>
            </a:r>
            <a:r>
              <a:rPr sz="4400" spc="-35" dirty="0">
                <a:latin typeface="Calibri Light"/>
                <a:cs typeface="Calibri Light"/>
              </a:rPr>
              <a:t>DMA</a:t>
            </a:r>
            <a:r>
              <a:rPr sz="4400" dirty="0">
                <a:latin typeface="Calibri Light"/>
                <a:cs typeface="Calibri Light"/>
              </a:rPr>
              <a:t>)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996" y="979932"/>
            <a:ext cx="6790182" cy="19712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3582" y="1113866"/>
            <a:ext cx="6192520" cy="15506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81600"/>
              </a:lnSpc>
              <a:spcBef>
                <a:spcPts val="745"/>
              </a:spcBef>
              <a:tabLst>
                <a:tab pos="2471420" algn="l"/>
                <a:tab pos="4143375" algn="l"/>
              </a:tabLst>
            </a:pPr>
            <a:r>
              <a:rPr sz="2900" spc="-150" dirty="0">
                <a:solidFill>
                  <a:srgbClr val="FFFFFF"/>
                </a:solidFill>
              </a:rPr>
              <a:t>Code-division</a:t>
            </a:r>
            <a:r>
              <a:rPr sz="2900" spc="-15" dirty="0">
                <a:solidFill>
                  <a:srgbClr val="FFFFFF"/>
                </a:solidFill>
              </a:rPr>
              <a:t> </a:t>
            </a:r>
            <a:r>
              <a:rPr sz="2900" spc="-130" dirty="0">
                <a:solidFill>
                  <a:srgbClr val="FFFFFF"/>
                </a:solidFill>
              </a:rPr>
              <a:t>multiple</a:t>
            </a:r>
            <a:r>
              <a:rPr sz="2900" spc="30" dirty="0">
                <a:solidFill>
                  <a:srgbClr val="FFFFFF"/>
                </a:solidFill>
              </a:rPr>
              <a:t> </a:t>
            </a:r>
            <a:r>
              <a:rPr sz="2900" spc="-305" dirty="0">
                <a:solidFill>
                  <a:srgbClr val="FFFFFF"/>
                </a:solidFill>
              </a:rPr>
              <a:t>access</a:t>
            </a:r>
            <a:r>
              <a:rPr sz="2900" spc="5" dirty="0">
                <a:solidFill>
                  <a:srgbClr val="FFFFFF"/>
                </a:solidFill>
              </a:rPr>
              <a:t> </a:t>
            </a:r>
            <a:r>
              <a:rPr sz="2900" spc="-235" dirty="0">
                <a:solidFill>
                  <a:srgbClr val="FFFFFF"/>
                </a:solidFill>
              </a:rPr>
              <a:t>(CDMA)</a:t>
            </a:r>
            <a:r>
              <a:rPr sz="2900" spc="10" dirty="0">
                <a:solidFill>
                  <a:srgbClr val="FFFFFF"/>
                </a:solidFill>
              </a:rPr>
              <a:t> </a:t>
            </a:r>
            <a:r>
              <a:rPr sz="2900" spc="-260" dirty="0">
                <a:solidFill>
                  <a:srgbClr val="FFFFFF"/>
                </a:solidFill>
              </a:rPr>
              <a:t>was </a:t>
            </a:r>
            <a:r>
              <a:rPr sz="2900" spc="-755" dirty="0">
                <a:solidFill>
                  <a:srgbClr val="FFFFFF"/>
                </a:solidFill>
              </a:rPr>
              <a:t> </a:t>
            </a:r>
            <a:r>
              <a:rPr sz="2900" spc="-200" dirty="0">
                <a:solidFill>
                  <a:srgbClr val="FFFFFF"/>
                </a:solidFill>
              </a:rPr>
              <a:t>conceived</a:t>
            </a:r>
            <a:r>
              <a:rPr sz="2900" spc="45" dirty="0">
                <a:solidFill>
                  <a:srgbClr val="FFFFFF"/>
                </a:solidFill>
              </a:rPr>
              <a:t> </a:t>
            </a:r>
            <a:r>
              <a:rPr sz="2900" spc="-160" dirty="0">
                <a:solidFill>
                  <a:srgbClr val="FFFFFF"/>
                </a:solidFill>
              </a:rPr>
              <a:t>several</a:t>
            </a:r>
            <a:r>
              <a:rPr sz="2900" spc="50" dirty="0">
                <a:solidFill>
                  <a:srgbClr val="FFFFFF"/>
                </a:solidFill>
              </a:rPr>
              <a:t> </a:t>
            </a:r>
            <a:r>
              <a:rPr sz="2900" spc="-170" dirty="0">
                <a:solidFill>
                  <a:srgbClr val="FFFFFF"/>
                </a:solidFill>
              </a:rPr>
              <a:t>decades	</a:t>
            </a:r>
            <a:r>
              <a:rPr sz="2900" spc="-105" dirty="0">
                <a:solidFill>
                  <a:srgbClr val="FFFFFF"/>
                </a:solidFill>
              </a:rPr>
              <a:t>ago.</a:t>
            </a:r>
            <a:r>
              <a:rPr sz="2900" spc="-10" dirty="0">
                <a:solidFill>
                  <a:srgbClr val="FFFFFF"/>
                </a:solidFill>
              </a:rPr>
              <a:t> </a:t>
            </a:r>
            <a:r>
              <a:rPr sz="2900" spc="-295" dirty="0">
                <a:solidFill>
                  <a:srgbClr val="FFFFFF"/>
                </a:solidFill>
              </a:rPr>
              <a:t>Recent </a:t>
            </a:r>
            <a:r>
              <a:rPr sz="2900" spc="-290" dirty="0">
                <a:solidFill>
                  <a:srgbClr val="FFFFFF"/>
                </a:solidFill>
              </a:rPr>
              <a:t> </a:t>
            </a:r>
            <a:r>
              <a:rPr sz="2900" spc="-15" dirty="0">
                <a:solidFill>
                  <a:srgbClr val="FFFFFF"/>
                </a:solidFill>
              </a:rPr>
              <a:t>a</a:t>
            </a:r>
            <a:r>
              <a:rPr sz="2900" spc="-10" dirty="0">
                <a:solidFill>
                  <a:srgbClr val="FFFFFF"/>
                </a:solidFill>
              </a:rPr>
              <a:t>d</a:t>
            </a:r>
            <a:r>
              <a:rPr sz="2900" spc="-245" dirty="0">
                <a:solidFill>
                  <a:srgbClr val="FFFFFF"/>
                </a:solidFill>
              </a:rPr>
              <a:t>v</a:t>
            </a:r>
            <a:r>
              <a:rPr sz="2900" spc="-270" dirty="0">
                <a:solidFill>
                  <a:srgbClr val="FFFFFF"/>
                </a:solidFill>
              </a:rPr>
              <a:t>ances</a:t>
            </a:r>
            <a:r>
              <a:rPr sz="2900" spc="5" dirty="0">
                <a:solidFill>
                  <a:srgbClr val="FFFFFF"/>
                </a:solidFill>
              </a:rPr>
              <a:t> </a:t>
            </a:r>
            <a:r>
              <a:rPr sz="2900" spc="-114" dirty="0">
                <a:solidFill>
                  <a:srgbClr val="FFFFFF"/>
                </a:solidFill>
              </a:rPr>
              <a:t>i</a:t>
            </a:r>
            <a:r>
              <a:rPr sz="2900" spc="-260" dirty="0">
                <a:solidFill>
                  <a:srgbClr val="FFFFFF"/>
                </a:solidFill>
              </a:rPr>
              <a:t>n</a:t>
            </a:r>
            <a:r>
              <a:rPr sz="2900" spc="20" dirty="0">
                <a:solidFill>
                  <a:srgbClr val="FFFFFF"/>
                </a:solidFill>
              </a:rPr>
              <a:t> </a:t>
            </a:r>
            <a:r>
              <a:rPr sz="2900" spc="-125" dirty="0">
                <a:solidFill>
                  <a:srgbClr val="FFFFFF"/>
                </a:solidFill>
              </a:rPr>
              <a:t>elect</a:t>
            </a:r>
            <a:r>
              <a:rPr sz="2900" spc="-150" dirty="0">
                <a:solidFill>
                  <a:srgbClr val="FFFFFF"/>
                </a:solidFill>
              </a:rPr>
              <a:t>r</a:t>
            </a:r>
            <a:r>
              <a:rPr sz="2900" spc="-215" dirty="0">
                <a:solidFill>
                  <a:srgbClr val="FFFFFF"/>
                </a:solidFill>
              </a:rPr>
              <a:t>onic</a:t>
            </a:r>
            <a:r>
              <a:rPr sz="2900" spc="5" dirty="0">
                <a:solidFill>
                  <a:srgbClr val="FFFFFF"/>
                </a:solidFill>
              </a:rPr>
              <a:t> </a:t>
            </a:r>
            <a:r>
              <a:rPr sz="2900" spc="-165" dirty="0">
                <a:solidFill>
                  <a:srgbClr val="FFFFFF"/>
                </a:solidFill>
              </a:rPr>
              <a:t>te</a:t>
            </a:r>
            <a:r>
              <a:rPr sz="2900" spc="-80" dirty="0">
                <a:solidFill>
                  <a:srgbClr val="FFFFFF"/>
                </a:solidFill>
              </a:rPr>
              <a:t>c</a:t>
            </a:r>
            <a:r>
              <a:rPr sz="2900" spc="-170" dirty="0">
                <a:solidFill>
                  <a:srgbClr val="FFFFFF"/>
                </a:solidFill>
              </a:rPr>
              <a:t>hnolo</a:t>
            </a:r>
            <a:r>
              <a:rPr sz="2900" spc="-254" dirty="0">
                <a:solidFill>
                  <a:srgbClr val="FFFFFF"/>
                </a:solidFill>
              </a:rPr>
              <a:t>g</a:t>
            </a:r>
            <a:r>
              <a:rPr sz="2900" dirty="0">
                <a:solidFill>
                  <a:srgbClr val="FFFFFF"/>
                </a:solidFill>
              </a:rPr>
              <a:t>y</a:t>
            </a:r>
            <a:r>
              <a:rPr sz="2900" spc="10" dirty="0">
                <a:solidFill>
                  <a:srgbClr val="FFFFFF"/>
                </a:solidFill>
              </a:rPr>
              <a:t> </a:t>
            </a:r>
            <a:r>
              <a:rPr sz="2900" spc="-185" dirty="0">
                <a:solidFill>
                  <a:srgbClr val="FFFFFF"/>
                </a:solidFill>
              </a:rPr>
              <a:t>ha</a:t>
            </a:r>
            <a:r>
              <a:rPr sz="2900" spc="-225" dirty="0">
                <a:solidFill>
                  <a:srgbClr val="FFFFFF"/>
                </a:solidFill>
              </a:rPr>
              <a:t>v</a:t>
            </a:r>
            <a:r>
              <a:rPr sz="2900" spc="-105" dirty="0">
                <a:solidFill>
                  <a:srgbClr val="FFFFFF"/>
                </a:solidFill>
              </a:rPr>
              <a:t>e  </a:t>
            </a:r>
            <a:r>
              <a:rPr sz="2900" spc="-40" dirty="0">
                <a:solidFill>
                  <a:srgbClr val="FFFFFF"/>
                </a:solidFill>
              </a:rPr>
              <a:t>finally</a:t>
            </a:r>
            <a:r>
              <a:rPr sz="2900" spc="10" dirty="0">
                <a:solidFill>
                  <a:srgbClr val="FFFFFF"/>
                </a:solidFill>
              </a:rPr>
              <a:t> </a:t>
            </a:r>
            <a:r>
              <a:rPr sz="2900" spc="-165" dirty="0">
                <a:solidFill>
                  <a:srgbClr val="FFFFFF"/>
                </a:solidFill>
              </a:rPr>
              <a:t>made</a:t>
            </a:r>
            <a:r>
              <a:rPr sz="2900" spc="20" dirty="0">
                <a:solidFill>
                  <a:srgbClr val="FFFFFF"/>
                </a:solidFill>
              </a:rPr>
              <a:t> </a:t>
            </a:r>
            <a:r>
              <a:rPr sz="2900" spc="-140" dirty="0">
                <a:solidFill>
                  <a:srgbClr val="FFFFFF"/>
                </a:solidFill>
              </a:rPr>
              <a:t>it</a:t>
            </a:r>
            <a:r>
              <a:rPr sz="2900" spc="-265" dirty="0">
                <a:solidFill>
                  <a:srgbClr val="FFFFFF"/>
                </a:solidFill>
              </a:rPr>
              <a:t>s</a:t>
            </a:r>
            <a:r>
              <a:rPr sz="2900" dirty="0">
                <a:solidFill>
                  <a:srgbClr val="FFFFFF"/>
                </a:solidFill>
              </a:rPr>
              <a:t>	</a:t>
            </a:r>
            <a:r>
              <a:rPr sz="2900" spc="-180" dirty="0">
                <a:solidFill>
                  <a:srgbClr val="FFFFFF"/>
                </a:solidFill>
              </a:rPr>
              <a:t>imple</a:t>
            </a:r>
            <a:r>
              <a:rPr sz="2900" spc="-315" dirty="0">
                <a:solidFill>
                  <a:srgbClr val="FFFFFF"/>
                </a:solidFill>
              </a:rPr>
              <a:t>m</a:t>
            </a:r>
            <a:r>
              <a:rPr sz="2900" spc="-120" dirty="0">
                <a:solidFill>
                  <a:srgbClr val="FFFFFF"/>
                </a:solidFill>
              </a:rPr>
              <a:t>enta</a:t>
            </a:r>
            <a:r>
              <a:rPr sz="2900" spc="-65" dirty="0">
                <a:solidFill>
                  <a:srgbClr val="FFFFFF"/>
                </a:solidFill>
              </a:rPr>
              <a:t>t</a:t>
            </a:r>
            <a:r>
              <a:rPr sz="2900" spc="-160" dirty="0">
                <a:solidFill>
                  <a:srgbClr val="FFFFFF"/>
                </a:solidFill>
              </a:rPr>
              <a:t>io</a:t>
            </a:r>
            <a:r>
              <a:rPr sz="2900" spc="-220" dirty="0">
                <a:solidFill>
                  <a:srgbClr val="FFFFFF"/>
                </a:solidFill>
              </a:rPr>
              <a:t>n</a:t>
            </a:r>
            <a:r>
              <a:rPr sz="2900" spc="-10" dirty="0">
                <a:solidFill>
                  <a:srgbClr val="FFFFFF"/>
                </a:solidFill>
              </a:rPr>
              <a:t> </a:t>
            </a:r>
            <a:r>
              <a:rPr sz="2900" spc="-290" dirty="0">
                <a:solidFill>
                  <a:srgbClr val="FFFFFF"/>
                </a:solidFill>
              </a:rPr>
              <a:t>pos</a:t>
            </a:r>
            <a:r>
              <a:rPr sz="2900" spc="-265" dirty="0">
                <a:solidFill>
                  <a:srgbClr val="FFFFFF"/>
                </a:solidFill>
              </a:rPr>
              <a:t>s</a:t>
            </a:r>
            <a:r>
              <a:rPr sz="2900" spc="-55" dirty="0">
                <a:solidFill>
                  <a:srgbClr val="FFFFFF"/>
                </a:solidFill>
              </a:rPr>
              <a:t>ibl</a:t>
            </a:r>
            <a:r>
              <a:rPr sz="2900" spc="-105" dirty="0">
                <a:solidFill>
                  <a:srgbClr val="FFFFFF"/>
                </a:solidFill>
              </a:rPr>
              <a:t>e</a:t>
            </a:r>
            <a:r>
              <a:rPr sz="2900" spc="-170" dirty="0">
                <a:solidFill>
                  <a:srgbClr val="FFFFFF"/>
                </a:solidFill>
              </a:rPr>
              <a:t>.</a:t>
            </a:r>
            <a:endParaRPr sz="29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9996" y="2929127"/>
            <a:ext cx="6790182" cy="19712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83582" y="3244977"/>
            <a:ext cx="5812790" cy="11893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81600"/>
              </a:lnSpc>
              <a:spcBef>
                <a:spcPts val="745"/>
              </a:spcBef>
              <a:tabLst>
                <a:tab pos="3823970" algn="l"/>
              </a:tabLst>
            </a:pPr>
            <a:r>
              <a:rPr sz="29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CDMA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di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fe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9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9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om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FDMA</a:t>
            </a:r>
            <a:r>
              <a:rPr sz="29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only  </a:t>
            </a:r>
            <a:r>
              <a:rPr sz="29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channel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occupies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sz="29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entire </a:t>
            </a:r>
            <a:r>
              <a:rPr sz="29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bandwidth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link.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94250" y="5000371"/>
            <a:ext cx="6069330" cy="66357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1300" marR="5080" indent="-228600">
              <a:lnSpc>
                <a:spcPts val="2260"/>
              </a:lnSpc>
              <a:spcBef>
                <a:spcPts val="595"/>
              </a:spcBef>
              <a:buChar char="•"/>
              <a:tabLst>
                <a:tab pos="241300" algn="l"/>
                <a:tab pos="965200" algn="l"/>
              </a:tabLst>
            </a:pPr>
            <a:r>
              <a:rPr sz="2300" spc="-80" dirty="0">
                <a:latin typeface="Microsoft Sans Serif"/>
                <a:cs typeface="Microsoft Sans Serif"/>
              </a:rPr>
              <a:t>I</a:t>
            </a:r>
            <a:r>
              <a:rPr sz="2300" spc="-75" dirty="0">
                <a:latin typeface="Microsoft Sans Serif"/>
                <a:cs typeface="Microsoft Sans Serif"/>
              </a:rPr>
              <a:t>t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40" dirty="0">
                <a:latin typeface="Microsoft Sans Serif"/>
                <a:cs typeface="Microsoft Sans Serif"/>
              </a:rPr>
              <a:t>differs</a:t>
            </a:r>
            <a:r>
              <a:rPr sz="2300" spc="15" dirty="0">
                <a:latin typeface="Microsoft Sans Serif"/>
                <a:cs typeface="Microsoft Sans Serif"/>
              </a:rPr>
              <a:t> </a:t>
            </a:r>
            <a:r>
              <a:rPr sz="2300" spc="55" dirty="0">
                <a:latin typeface="Microsoft Sans Serif"/>
                <a:cs typeface="Microsoft Sans Serif"/>
              </a:rPr>
              <a:t>f</a:t>
            </a:r>
            <a:r>
              <a:rPr sz="2300" spc="20" dirty="0">
                <a:latin typeface="Microsoft Sans Serif"/>
                <a:cs typeface="Microsoft Sans Serif"/>
              </a:rPr>
              <a:t>r</a:t>
            </a:r>
            <a:r>
              <a:rPr sz="2300" spc="-254" dirty="0">
                <a:latin typeface="Microsoft Sans Serif"/>
                <a:cs typeface="Microsoft Sans Serif"/>
              </a:rPr>
              <a:t>om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240" dirty="0">
                <a:latin typeface="Microsoft Sans Serif"/>
                <a:cs typeface="Microsoft Sans Serif"/>
              </a:rPr>
              <a:t>TDMA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170" dirty="0">
                <a:latin typeface="Microsoft Sans Serif"/>
                <a:cs typeface="Microsoft Sans Serif"/>
              </a:rPr>
              <a:t>because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20" dirty="0">
                <a:latin typeface="Microsoft Sans Serif"/>
                <a:cs typeface="Microsoft Sans Serif"/>
              </a:rPr>
              <a:t>all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155" dirty="0">
                <a:latin typeface="Microsoft Sans Serif"/>
                <a:cs typeface="Microsoft Sans Serif"/>
              </a:rPr>
              <a:t>stations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185" dirty="0">
                <a:latin typeface="Microsoft Sans Serif"/>
                <a:cs typeface="Microsoft Sans Serif"/>
              </a:rPr>
              <a:t>can</a:t>
            </a:r>
            <a:r>
              <a:rPr sz="2300" spc="25" dirty="0">
                <a:latin typeface="Microsoft Sans Serif"/>
                <a:cs typeface="Microsoft Sans Serif"/>
              </a:rPr>
              <a:t> </a:t>
            </a:r>
            <a:r>
              <a:rPr sz="2300" spc="-165" dirty="0">
                <a:latin typeface="Microsoft Sans Serif"/>
                <a:cs typeface="Microsoft Sans Serif"/>
              </a:rPr>
              <a:t>send  </a:t>
            </a:r>
            <a:r>
              <a:rPr sz="2300" spc="-10" dirty="0">
                <a:latin typeface="Microsoft Sans Serif"/>
                <a:cs typeface="Microsoft Sans Serif"/>
              </a:rPr>
              <a:t>data	</a:t>
            </a:r>
            <a:r>
              <a:rPr sz="2300" spc="-155" dirty="0">
                <a:latin typeface="Microsoft Sans Serif"/>
                <a:cs typeface="Microsoft Sans Serif"/>
              </a:rPr>
              <a:t>simultaneously;</a:t>
            </a:r>
            <a:r>
              <a:rPr sz="2300" spc="-5" dirty="0">
                <a:latin typeface="Microsoft Sans Serif"/>
                <a:cs typeface="Microsoft Sans Serif"/>
              </a:rPr>
              <a:t> </a:t>
            </a:r>
            <a:r>
              <a:rPr sz="2300" spc="-110" dirty="0">
                <a:latin typeface="Microsoft Sans Serif"/>
                <a:cs typeface="Microsoft Sans Serif"/>
              </a:rPr>
              <a:t>there</a:t>
            </a:r>
            <a:r>
              <a:rPr sz="2300" spc="25" dirty="0">
                <a:latin typeface="Microsoft Sans Serif"/>
                <a:cs typeface="Microsoft Sans Serif"/>
              </a:rPr>
              <a:t> </a:t>
            </a:r>
            <a:r>
              <a:rPr sz="2300" spc="-204" dirty="0">
                <a:latin typeface="Microsoft Sans Serif"/>
                <a:cs typeface="Microsoft Sans Serif"/>
              </a:rPr>
              <a:t>is</a:t>
            </a:r>
            <a:r>
              <a:rPr sz="2300" spc="15" dirty="0">
                <a:latin typeface="Microsoft Sans Serif"/>
                <a:cs typeface="Microsoft Sans Serif"/>
              </a:rPr>
              <a:t> </a:t>
            </a:r>
            <a:r>
              <a:rPr sz="2300" spc="-200" dirty="0">
                <a:latin typeface="Microsoft Sans Serif"/>
                <a:cs typeface="Microsoft Sans Serif"/>
              </a:rPr>
              <a:t>no</a:t>
            </a:r>
            <a:r>
              <a:rPr sz="2300" spc="25" dirty="0">
                <a:latin typeface="Microsoft Sans Serif"/>
                <a:cs typeface="Microsoft Sans Serif"/>
              </a:rPr>
              <a:t> </a:t>
            </a:r>
            <a:r>
              <a:rPr sz="2300" spc="-140" dirty="0">
                <a:latin typeface="Microsoft Sans Serif"/>
                <a:cs typeface="Microsoft Sans Serif"/>
              </a:rPr>
              <a:t>timesharing</a:t>
            </a:r>
            <a:endParaRPr sz="2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39" y="2138299"/>
            <a:ext cx="2455545" cy="190436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0"/>
              </a:spcBef>
            </a:pPr>
            <a:r>
              <a:rPr sz="4400" spc="-395" dirty="0">
                <a:latin typeface="Microsoft Sans Serif"/>
                <a:cs typeface="Microsoft Sans Serif"/>
              </a:rPr>
              <a:t>CDMA </a:t>
            </a:r>
            <a:r>
              <a:rPr sz="4400" spc="-390" dirty="0">
                <a:latin typeface="Microsoft Sans Serif"/>
                <a:cs typeface="Microsoft Sans Serif"/>
              </a:rPr>
              <a:t> </a:t>
            </a:r>
            <a:r>
              <a:rPr sz="4400" spc="-375" dirty="0">
                <a:latin typeface="Microsoft Sans Serif"/>
                <a:cs typeface="Microsoft Sans Serif"/>
              </a:rPr>
              <a:t>(CONTD.) </a:t>
            </a:r>
            <a:r>
              <a:rPr sz="4400" spc="-370" dirty="0">
                <a:latin typeface="Microsoft Sans Serif"/>
                <a:cs typeface="Microsoft Sans Serif"/>
              </a:rPr>
              <a:t> </a:t>
            </a:r>
            <a:r>
              <a:rPr sz="4400" spc="-405" dirty="0">
                <a:latin typeface="Microsoft Sans Serif"/>
                <a:cs typeface="Microsoft Sans Serif"/>
              </a:rPr>
              <a:t>ANA</a:t>
            </a:r>
            <a:r>
              <a:rPr sz="4400" spc="-370" dirty="0">
                <a:latin typeface="Microsoft Sans Serif"/>
                <a:cs typeface="Microsoft Sans Serif"/>
              </a:rPr>
              <a:t>L</a:t>
            </a:r>
            <a:r>
              <a:rPr sz="4400" spc="-190" dirty="0">
                <a:latin typeface="Microsoft Sans Serif"/>
                <a:cs typeface="Microsoft Sans Serif"/>
              </a:rPr>
              <a:t>OGY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29100" y="2895600"/>
            <a:ext cx="7603490" cy="1508760"/>
            <a:chOff x="4229100" y="2895600"/>
            <a:chExt cx="7603490" cy="1508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9100" y="2895600"/>
              <a:ext cx="7603235" cy="1508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095" y="2965678"/>
              <a:ext cx="2330196" cy="7772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439" y="2923032"/>
              <a:ext cx="7501127" cy="14066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82440" y="2923032"/>
            <a:ext cx="7506334" cy="8045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28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xampl</a:t>
            </a:r>
            <a:r>
              <a:rPr sz="2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77677" y="3727513"/>
            <a:ext cx="7510780" cy="2432685"/>
            <a:chOff x="4277677" y="3727513"/>
            <a:chExt cx="7510780" cy="2432685"/>
          </a:xfrm>
        </p:grpSpPr>
        <p:sp>
          <p:nvSpPr>
            <p:cNvPr id="9" name="object 9"/>
            <p:cNvSpPr/>
            <p:nvPr/>
          </p:nvSpPr>
          <p:spPr>
            <a:xfrm>
              <a:off x="4282440" y="3732276"/>
              <a:ext cx="7501255" cy="2423160"/>
            </a:xfrm>
            <a:custGeom>
              <a:avLst/>
              <a:gdLst/>
              <a:ahLst/>
              <a:cxnLst/>
              <a:rect l="l" t="t" r="r" b="b"/>
              <a:pathLst>
                <a:path w="7501255" h="2423160">
                  <a:moveTo>
                    <a:pt x="7501127" y="0"/>
                  </a:moveTo>
                  <a:lnTo>
                    <a:pt x="0" y="0"/>
                  </a:lnTo>
                  <a:lnTo>
                    <a:pt x="0" y="2423160"/>
                  </a:lnTo>
                  <a:lnTo>
                    <a:pt x="7501127" y="2423160"/>
                  </a:lnTo>
                  <a:lnTo>
                    <a:pt x="7501127" y="0"/>
                  </a:lnTo>
                  <a:close/>
                </a:path>
              </a:pathLst>
            </a:custGeom>
            <a:solidFill>
              <a:srgbClr val="CFE0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2440" y="3732276"/>
              <a:ext cx="7501255" cy="2423160"/>
            </a:xfrm>
            <a:custGeom>
              <a:avLst/>
              <a:gdLst/>
              <a:ahLst/>
              <a:cxnLst/>
              <a:rect l="l" t="t" r="r" b="b"/>
              <a:pathLst>
                <a:path w="7501255" h="2423160">
                  <a:moveTo>
                    <a:pt x="0" y="2423160"/>
                  </a:moveTo>
                  <a:lnTo>
                    <a:pt x="7501127" y="2423160"/>
                  </a:lnTo>
                  <a:lnTo>
                    <a:pt x="7501127" y="0"/>
                  </a:lnTo>
                  <a:lnTo>
                    <a:pt x="0" y="0"/>
                  </a:lnTo>
                  <a:lnTo>
                    <a:pt x="0" y="2423160"/>
                  </a:lnTo>
                  <a:close/>
                </a:path>
              </a:pathLst>
            </a:custGeom>
            <a:ln w="9525">
              <a:solidFill>
                <a:srgbClr val="CFE0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82440" y="3727513"/>
            <a:ext cx="7506334" cy="602615"/>
          </a:xfrm>
          <a:prstGeom prst="rect">
            <a:avLst/>
          </a:prstGeom>
          <a:solidFill>
            <a:srgbClr val="CFE0ED">
              <a:alpha val="90194"/>
            </a:srgbClr>
          </a:solidFill>
        </p:spPr>
        <p:txBody>
          <a:bodyPr vert="horz" wrap="square" lIns="0" tIns="47625" rIns="0" bIns="0" rtlCol="0">
            <a:spAutoFit/>
          </a:bodyPr>
          <a:lstStyle/>
          <a:p>
            <a:pPr marL="185420" marR="178435">
              <a:lnSpc>
                <a:spcPts val="2540"/>
              </a:lnSpc>
              <a:spcBef>
                <a:spcPts val="375"/>
              </a:spcBef>
              <a:tabLst>
                <a:tab pos="548005" algn="l"/>
                <a:tab pos="874394" algn="l"/>
                <a:tab pos="1276350" algn="l"/>
                <a:tab pos="1723389" algn="l"/>
                <a:tab pos="2521585" algn="l"/>
                <a:tab pos="2701925" algn="l"/>
                <a:tab pos="3192145" algn="l"/>
                <a:tab pos="4039870" algn="l"/>
                <a:tab pos="5175250" algn="l"/>
                <a:tab pos="5788025" algn="l"/>
                <a:tab pos="6864350" algn="l"/>
              </a:tabLst>
            </a:pPr>
            <a:r>
              <a:rPr sz="2600" spc="-150" dirty="0">
                <a:latin typeface="Microsoft Sans Serif"/>
                <a:cs typeface="Microsoft Sans Serif"/>
              </a:rPr>
              <a:t>I</a:t>
            </a:r>
            <a:r>
              <a:rPr sz="2600" spc="-305" dirty="0">
                <a:latin typeface="Microsoft Sans Serif"/>
                <a:cs typeface="Microsoft Sans Serif"/>
              </a:rPr>
              <a:t>n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10" dirty="0">
                <a:latin typeface="Microsoft Sans Serif"/>
                <a:cs typeface="Microsoft Sans Serif"/>
              </a:rPr>
              <a:t>a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15" dirty="0">
                <a:latin typeface="Microsoft Sans Serif"/>
                <a:cs typeface="Microsoft Sans Serif"/>
              </a:rPr>
              <a:t>lar</a:t>
            </a:r>
            <a:r>
              <a:rPr sz="2600" spc="-85" dirty="0">
                <a:latin typeface="Microsoft Sans Serif"/>
                <a:cs typeface="Microsoft Sans Serif"/>
              </a:rPr>
              <a:t>g</a:t>
            </a:r>
            <a:r>
              <a:rPr sz="2600" spc="-145" dirty="0">
                <a:latin typeface="Microsoft Sans Serif"/>
                <a:cs typeface="Microsoft Sans Serif"/>
              </a:rPr>
              <a:t>e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55" dirty="0">
                <a:latin typeface="Microsoft Sans Serif"/>
                <a:cs typeface="Microsoft Sans Serif"/>
              </a:rPr>
              <a:t>r</a:t>
            </a:r>
            <a:r>
              <a:rPr sz="2600" spc="-240" dirty="0">
                <a:latin typeface="Microsoft Sans Serif"/>
                <a:cs typeface="Microsoft Sans Serif"/>
              </a:rPr>
              <a:t>oom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125" dirty="0">
                <a:latin typeface="Microsoft Sans Serif"/>
                <a:cs typeface="Microsoft Sans Serif"/>
              </a:rPr>
              <a:t>with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270" dirty="0">
                <a:latin typeface="Microsoft Sans Serif"/>
                <a:cs typeface="Microsoft Sans Serif"/>
              </a:rPr>
              <a:t>ma</a:t>
            </a:r>
            <a:r>
              <a:rPr sz="2600" spc="-295" dirty="0">
                <a:latin typeface="Microsoft Sans Serif"/>
                <a:cs typeface="Microsoft Sans Serif"/>
              </a:rPr>
              <a:t>n</a:t>
            </a:r>
            <a:r>
              <a:rPr sz="2600" dirty="0">
                <a:latin typeface="Microsoft Sans Serif"/>
                <a:cs typeface="Microsoft Sans Serif"/>
              </a:rPr>
              <a:t>y	</a:t>
            </a:r>
            <a:r>
              <a:rPr sz="2600" spc="-80" dirty="0">
                <a:latin typeface="Microsoft Sans Serif"/>
                <a:cs typeface="Microsoft Sans Serif"/>
              </a:rPr>
              <a:t>peo</a:t>
            </a:r>
            <a:r>
              <a:rPr sz="2600" spc="-90" dirty="0">
                <a:latin typeface="Microsoft Sans Serif"/>
                <a:cs typeface="Microsoft Sans Serif"/>
              </a:rPr>
              <a:t>p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220" dirty="0">
                <a:latin typeface="Microsoft Sans Serif"/>
                <a:cs typeface="Microsoft Sans Serif"/>
              </a:rPr>
              <a:t>e</a:t>
            </a:r>
            <a:r>
              <a:rPr sz="2600" spc="-155" dirty="0">
                <a:latin typeface="Microsoft Sans Serif"/>
                <a:cs typeface="Microsoft Sans Serif"/>
              </a:rPr>
              <a:t>,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35" dirty="0">
                <a:latin typeface="Microsoft Sans Serif"/>
                <a:cs typeface="Microsoft Sans Serif"/>
              </a:rPr>
              <a:t>t</a:t>
            </a:r>
            <a:r>
              <a:rPr sz="2600" spc="-204" dirty="0">
                <a:latin typeface="Microsoft Sans Serif"/>
                <a:cs typeface="Microsoft Sans Serif"/>
              </a:rPr>
              <a:t>w</a:t>
            </a:r>
            <a:r>
              <a:rPr sz="2600" spc="-145" dirty="0">
                <a:latin typeface="Microsoft Sans Serif"/>
                <a:cs typeface="Microsoft Sans Serif"/>
              </a:rPr>
              <a:t>o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20" dirty="0">
                <a:latin typeface="Microsoft Sans Serif"/>
                <a:cs typeface="Microsoft Sans Serif"/>
              </a:rPr>
              <a:t>p</a:t>
            </a:r>
            <a:r>
              <a:rPr sz="2600" spc="-100" dirty="0">
                <a:latin typeface="Microsoft Sans Serif"/>
                <a:cs typeface="Microsoft Sans Serif"/>
              </a:rPr>
              <a:t>eo</a:t>
            </a:r>
            <a:r>
              <a:rPr sz="2600" spc="-114" dirty="0">
                <a:latin typeface="Microsoft Sans Serif"/>
                <a:cs typeface="Microsoft Sans Serif"/>
              </a:rPr>
              <a:t>p</a:t>
            </a:r>
            <a:r>
              <a:rPr sz="2600" spc="-55" dirty="0">
                <a:latin typeface="Microsoft Sans Serif"/>
                <a:cs typeface="Microsoft Sans Serif"/>
              </a:rPr>
              <a:t>l</a:t>
            </a:r>
            <a:r>
              <a:rPr sz="2600" spc="-120" dirty="0">
                <a:latin typeface="Microsoft Sans Serif"/>
                <a:cs typeface="Microsoft Sans Serif"/>
              </a:rPr>
              <a:t>e</a:t>
            </a: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165" dirty="0">
                <a:latin typeface="Microsoft Sans Serif"/>
                <a:cs typeface="Microsoft Sans Serif"/>
              </a:rPr>
              <a:t>can  </a:t>
            </a:r>
            <a:r>
              <a:rPr sz="2600" spc="-55" dirty="0">
                <a:latin typeface="Microsoft Sans Serif"/>
                <a:cs typeface="Microsoft Sans Serif"/>
              </a:rPr>
              <a:t>talk</a:t>
            </a:r>
            <a:r>
              <a:rPr sz="2600" spc="340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in	</a:t>
            </a:r>
            <a:r>
              <a:rPr sz="2600" spc="-145" dirty="0">
                <a:latin typeface="Microsoft Sans Serif"/>
                <a:cs typeface="Microsoft Sans Serif"/>
              </a:rPr>
              <a:t>Bengali</a:t>
            </a:r>
            <a:r>
              <a:rPr sz="2600" spc="3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if	</a:t>
            </a:r>
            <a:r>
              <a:rPr sz="2600" spc="-120" dirty="0">
                <a:latin typeface="Microsoft Sans Serif"/>
                <a:cs typeface="Microsoft Sans Serif"/>
              </a:rPr>
              <a:t>nobody</a:t>
            </a:r>
            <a:r>
              <a:rPr sz="2600" spc="310" dirty="0">
                <a:latin typeface="Microsoft Sans Serif"/>
                <a:cs typeface="Microsoft Sans Serif"/>
              </a:rPr>
              <a:t> </a:t>
            </a:r>
            <a:r>
              <a:rPr sz="2600" spc="-190" dirty="0">
                <a:latin typeface="Microsoft Sans Serif"/>
                <a:cs typeface="Microsoft Sans Serif"/>
              </a:rPr>
              <a:t>else</a:t>
            </a:r>
            <a:r>
              <a:rPr sz="2600" spc="290" dirty="0">
                <a:latin typeface="Microsoft Sans Serif"/>
                <a:cs typeface="Microsoft Sans Serif"/>
              </a:rPr>
              <a:t> </a:t>
            </a:r>
            <a:r>
              <a:rPr sz="2600" spc="-180" dirty="0">
                <a:latin typeface="Microsoft Sans Serif"/>
                <a:cs typeface="Microsoft Sans Serif"/>
              </a:rPr>
              <a:t>understands</a:t>
            </a:r>
            <a:r>
              <a:rPr sz="2600" spc="29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German.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3978" y="4716425"/>
            <a:ext cx="7146290" cy="17170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5080" algn="just">
              <a:lnSpc>
                <a:spcPct val="81700"/>
              </a:lnSpc>
              <a:spcBef>
                <a:spcPts val="675"/>
              </a:spcBef>
            </a:pPr>
            <a:r>
              <a:rPr sz="2600" spc="-155" dirty="0">
                <a:latin typeface="Microsoft Sans Serif"/>
                <a:cs typeface="Microsoft Sans Serif"/>
              </a:rPr>
              <a:t>Another </a:t>
            </a:r>
            <a:r>
              <a:rPr sz="2600" spc="-125" dirty="0">
                <a:latin typeface="Microsoft Sans Serif"/>
                <a:cs typeface="Microsoft Sans Serif"/>
              </a:rPr>
              <a:t>two </a:t>
            </a:r>
            <a:r>
              <a:rPr sz="2600" spc="-85" dirty="0">
                <a:latin typeface="Microsoft Sans Serif"/>
                <a:cs typeface="Microsoft Sans Serif"/>
              </a:rPr>
              <a:t>people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can </a:t>
            </a:r>
            <a:r>
              <a:rPr sz="2600" spc="-55" dirty="0">
                <a:latin typeface="Microsoft Sans Serif"/>
                <a:cs typeface="Microsoft Sans Serif"/>
              </a:rPr>
              <a:t>talk </a:t>
            </a:r>
            <a:r>
              <a:rPr sz="2600" spc="-165" dirty="0">
                <a:latin typeface="Microsoft Sans Serif"/>
                <a:cs typeface="Microsoft Sans Serif"/>
              </a:rPr>
              <a:t>in </a:t>
            </a:r>
            <a:r>
              <a:rPr sz="2600" spc="-240" dirty="0">
                <a:latin typeface="Microsoft Sans Serif"/>
                <a:cs typeface="Microsoft Sans Serif"/>
              </a:rPr>
              <a:t>French </a:t>
            </a:r>
            <a:r>
              <a:rPr sz="2600" spc="60" dirty="0">
                <a:latin typeface="Microsoft Sans Serif"/>
                <a:cs typeface="Microsoft Sans Serif"/>
              </a:rPr>
              <a:t>if </a:t>
            </a:r>
            <a:r>
              <a:rPr sz="2600" spc="-145" dirty="0">
                <a:latin typeface="Microsoft Sans Serif"/>
                <a:cs typeface="Microsoft Sans Serif"/>
              </a:rPr>
              <a:t>they </a:t>
            </a:r>
            <a:r>
              <a:rPr sz="2600" spc="-55" dirty="0">
                <a:latin typeface="Microsoft Sans Serif"/>
                <a:cs typeface="Microsoft Sans Serif"/>
              </a:rPr>
              <a:t>are </a:t>
            </a:r>
            <a:r>
              <a:rPr sz="2600" spc="-160" dirty="0">
                <a:latin typeface="Microsoft Sans Serif"/>
                <a:cs typeface="Microsoft Sans Serif"/>
              </a:rPr>
              <a:t>the </a:t>
            </a:r>
            <a:r>
              <a:rPr sz="2600" spc="-155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only </a:t>
            </a:r>
            <a:r>
              <a:rPr sz="2600" spc="-260" dirty="0">
                <a:latin typeface="Microsoft Sans Serif"/>
                <a:cs typeface="Microsoft Sans Serif"/>
              </a:rPr>
              <a:t>ones </a:t>
            </a:r>
            <a:r>
              <a:rPr sz="2600" spc="-204" dirty="0">
                <a:latin typeface="Microsoft Sans Serif"/>
                <a:cs typeface="Microsoft Sans Serif"/>
              </a:rPr>
              <a:t>who </a:t>
            </a:r>
            <a:r>
              <a:rPr sz="2600" spc="-160" dirty="0">
                <a:latin typeface="Microsoft Sans Serif"/>
                <a:cs typeface="Microsoft Sans Serif"/>
              </a:rPr>
              <a:t>understand</a:t>
            </a:r>
            <a:r>
              <a:rPr sz="2600" spc="-155" dirty="0">
                <a:latin typeface="Microsoft Sans Serif"/>
                <a:cs typeface="Microsoft Sans Serif"/>
              </a:rPr>
              <a:t> </a:t>
            </a:r>
            <a:r>
              <a:rPr sz="2600" spc="-229" dirty="0">
                <a:latin typeface="Microsoft Sans Serif"/>
                <a:cs typeface="Microsoft Sans Serif"/>
              </a:rPr>
              <a:t>French, </a:t>
            </a:r>
            <a:r>
              <a:rPr sz="2600" spc="-110" dirty="0">
                <a:latin typeface="Microsoft Sans Serif"/>
                <a:cs typeface="Microsoft Sans Serif"/>
              </a:rPr>
              <a:t>and </a:t>
            </a:r>
            <a:r>
              <a:rPr sz="2600" spc="-295" dirty="0">
                <a:latin typeface="Microsoft Sans Serif"/>
                <a:cs typeface="Microsoft Sans Serif"/>
              </a:rPr>
              <a:t>so</a:t>
            </a:r>
            <a:r>
              <a:rPr sz="2600" spc="-290" dirty="0">
                <a:latin typeface="Microsoft Sans Serif"/>
                <a:cs typeface="Microsoft Sans Serif"/>
              </a:rPr>
              <a:t> </a:t>
            </a:r>
            <a:r>
              <a:rPr sz="2600" spc="-204" dirty="0">
                <a:latin typeface="Microsoft Sans Serif"/>
                <a:cs typeface="Microsoft Sans Serif"/>
              </a:rPr>
              <a:t>on. </a:t>
            </a:r>
            <a:r>
              <a:rPr sz="2600" spc="-235" dirty="0">
                <a:latin typeface="Microsoft Sans Serif"/>
                <a:cs typeface="Microsoft Sans Serif"/>
              </a:rPr>
              <a:t>In </a:t>
            </a:r>
            <a:r>
              <a:rPr sz="2600" spc="-125" dirty="0">
                <a:latin typeface="Microsoft Sans Serif"/>
                <a:cs typeface="Microsoft Sans Serif"/>
              </a:rPr>
              <a:t>other 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words, </a:t>
            </a:r>
            <a:r>
              <a:rPr sz="2600" spc="-160" dirty="0">
                <a:latin typeface="Microsoft Sans Serif"/>
                <a:cs typeface="Microsoft Sans Serif"/>
              </a:rPr>
              <a:t>the </a:t>
            </a:r>
            <a:r>
              <a:rPr sz="2600" spc="-295" dirty="0">
                <a:latin typeface="Microsoft Sans Serif"/>
                <a:cs typeface="Microsoft Sans Serif"/>
              </a:rPr>
              <a:t>common</a:t>
            </a:r>
            <a:r>
              <a:rPr sz="2600" spc="-290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channel, </a:t>
            </a:r>
            <a:r>
              <a:rPr sz="2600" spc="-165" dirty="0">
                <a:latin typeface="Microsoft Sans Serif"/>
                <a:cs typeface="Microsoft Sans Serif"/>
              </a:rPr>
              <a:t>the</a:t>
            </a:r>
            <a:r>
              <a:rPr sz="2600" spc="365" dirty="0">
                <a:latin typeface="Microsoft Sans Serif"/>
                <a:cs typeface="Microsoft Sans Serif"/>
              </a:rPr>
              <a:t> </a:t>
            </a:r>
            <a:r>
              <a:rPr sz="2600" spc="-180" dirty="0">
                <a:latin typeface="Microsoft Sans Serif"/>
                <a:cs typeface="Microsoft Sans Serif"/>
              </a:rPr>
              <a:t>space </a:t>
            </a:r>
            <a:r>
              <a:rPr sz="2600" dirty="0">
                <a:latin typeface="Microsoft Sans Serif"/>
                <a:cs typeface="Microsoft Sans Serif"/>
              </a:rPr>
              <a:t>of </a:t>
            </a:r>
            <a:r>
              <a:rPr sz="2600" spc="-165" dirty="0">
                <a:latin typeface="Microsoft Sans Serif"/>
                <a:cs typeface="Microsoft Sans Serif"/>
              </a:rPr>
              <a:t>the </a:t>
            </a:r>
            <a:r>
              <a:rPr sz="2600" spc="-195" dirty="0">
                <a:latin typeface="Microsoft Sans Serif"/>
                <a:cs typeface="Microsoft Sans Serif"/>
              </a:rPr>
              <a:t>room </a:t>
            </a:r>
            <a:r>
              <a:rPr sz="2600" spc="-160" dirty="0">
                <a:latin typeface="Microsoft Sans Serif"/>
                <a:cs typeface="Microsoft Sans Serif"/>
              </a:rPr>
              <a:t>in </a:t>
            </a:r>
            <a:r>
              <a:rPr sz="2600" spc="-155" dirty="0">
                <a:latin typeface="Microsoft Sans Serif"/>
                <a:cs typeface="Microsoft Sans Serif"/>
              </a:rPr>
              <a:t> </a:t>
            </a:r>
            <a:r>
              <a:rPr sz="2600" spc="-195" dirty="0">
                <a:latin typeface="Microsoft Sans Serif"/>
                <a:cs typeface="Microsoft Sans Serif"/>
              </a:rPr>
              <a:t>this</a:t>
            </a:r>
            <a:r>
              <a:rPr sz="2600" spc="-190" dirty="0">
                <a:latin typeface="Microsoft Sans Serif"/>
                <a:cs typeface="Microsoft Sans Serif"/>
              </a:rPr>
              <a:t> </a:t>
            </a:r>
            <a:r>
              <a:rPr sz="2600" spc="-235" dirty="0">
                <a:latin typeface="Microsoft Sans Serif"/>
                <a:cs typeface="Microsoft Sans Serif"/>
              </a:rPr>
              <a:t>case,</a:t>
            </a:r>
            <a:r>
              <a:rPr sz="2600" spc="-229" dirty="0">
                <a:latin typeface="Microsoft Sans Serif"/>
                <a:cs typeface="Microsoft Sans Serif"/>
              </a:rPr>
              <a:t> </a:t>
            </a:r>
            <a:r>
              <a:rPr sz="2600" spc="-204" dirty="0">
                <a:latin typeface="Microsoft Sans Serif"/>
                <a:cs typeface="Microsoft Sans Serif"/>
              </a:rPr>
              <a:t>can</a:t>
            </a:r>
            <a:r>
              <a:rPr sz="2600" spc="-20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easily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allow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communication</a:t>
            </a:r>
            <a:r>
              <a:rPr sz="2600" spc="-204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between 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several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people,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but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in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different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languages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90" dirty="0">
                <a:latin typeface="Microsoft Sans Serif"/>
                <a:cs typeface="Microsoft Sans Serif"/>
              </a:rPr>
              <a:t>(codes).</a:t>
            </a:r>
            <a:endParaRPr sz="26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9100" y="864108"/>
            <a:ext cx="7647940" cy="2212975"/>
            <a:chOff x="4229100" y="864108"/>
            <a:chExt cx="7647940" cy="22129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9100" y="864108"/>
              <a:ext cx="7603235" cy="22128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9392" y="1066787"/>
              <a:ext cx="7597140" cy="11262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2439" y="891540"/>
              <a:ext cx="7501128" cy="211074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13834" y="1126617"/>
            <a:ext cx="7036434" cy="8007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077210" marR="5080" indent="-3065145">
              <a:lnSpc>
                <a:spcPts val="2750"/>
              </a:lnSpc>
              <a:spcBef>
                <a:spcPts val="695"/>
              </a:spcBef>
            </a:pPr>
            <a:r>
              <a:rPr sz="2800" spc="-254" dirty="0">
                <a:solidFill>
                  <a:srgbClr val="FFFFFF"/>
                </a:solidFill>
              </a:rPr>
              <a:t>CDMA</a:t>
            </a:r>
            <a:r>
              <a:rPr sz="2800" spc="25" dirty="0">
                <a:solidFill>
                  <a:srgbClr val="FFFFFF"/>
                </a:solidFill>
              </a:rPr>
              <a:t> </a:t>
            </a:r>
            <a:r>
              <a:rPr sz="2800" spc="-170" dirty="0">
                <a:solidFill>
                  <a:srgbClr val="FFFFFF"/>
                </a:solidFill>
              </a:rPr>
              <a:t>simply</a:t>
            </a:r>
            <a:r>
              <a:rPr sz="2800" spc="30" dirty="0">
                <a:solidFill>
                  <a:srgbClr val="FFFFFF"/>
                </a:solidFill>
              </a:rPr>
              <a:t> </a:t>
            </a:r>
            <a:r>
              <a:rPr sz="2800" spc="-290" dirty="0">
                <a:solidFill>
                  <a:srgbClr val="FFFFFF"/>
                </a:solidFill>
              </a:rPr>
              <a:t>means</a:t>
            </a:r>
            <a:r>
              <a:rPr sz="2800" spc="35" dirty="0">
                <a:solidFill>
                  <a:srgbClr val="FFFFFF"/>
                </a:solidFill>
              </a:rPr>
              <a:t> </a:t>
            </a:r>
            <a:r>
              <a:rPr sz="2800" spc="-229" dirty="0">
                <a:solidFill>
                  <a:srgbClr val="FFFFFF"/>
                </a:solidFill>
              </a:rPr>
              <a:t>communication</a:t>
            </a:r>
            <a:r>
              <a:rPr sz="2800" spc="25" dirty="0">
                <a:solidFill>
                  <a:srgbClr val="FFFFFF"/>
                </a:solidFill>
              </a:rPr>
              <a:t> </a:t>
            </a:r>
            <a:r>
              <a:rPr sz="2800" spc="-135" dirty="0">
                <a:solidFill>
                  <a:srgbClr val="FFFFFF"/>
                </a:solidFill>
              </a:rPr>
              <a:t>with</a:t>
            </a:r>
            <a:r>
              <a:rPr sz="2800" spc="40" dirty="0">
                <a:solidFill>
                  <a:srgbClr val="FFFFFF"/>
                </a:solidFill>
              </a:rPr>
              <a:t> </a:t>
            </a:r>
            <a:r>
              <a:rPr sz="2800" spc="-45" dirty="0">
                <a:solidFill>
                  <a:srgbClr val="FFFFFF"/>
                </a:solidFill>
              </a:rPr>
              <a:t>different </a:t>
            </a:r>
            <a:r>
              <a:rPr sz="2800" spc="-725" dirty="0">
                <a:solidFill>
                  <a:srgbClr val="FFFFFF"/>
                </a:solidFill>
              </a:rPr>
              <a:t> </a:t>
            </a:r>
            <a:r>
              <a:rPr sz="2800" spc="-220" dirty="0">
                <a:solidFill>
                  <a:srgbClr val="FFFFFF"/>
                </a:solidFill>
              </a:rPr>
              <a:t>codes.</a:t>
            </a:r>
            <a:endParaRPr sz="280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pc="-430" dirty="0"/>
              <a:t>IDEA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34521" y="597235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12</a:t>
            </a:r>
            <a:endParaRPr sz="1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2376" y="1546860"/>
            <a:ext cx="10604500" cy="4319270"/>
            <a:chOff x="722376" y="1546860"/>
            <a:chExt cx="10604500" cy="43192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6" y="1546860"/>
              <a:ext cx="10603992" cy="4319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472" y="1642872"/>
              <a:ext cx="10591800" cy="2246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16" y="1574292"/>
              <a:ext cx="10501884" cy="42169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69060" y="1704797"/>
            <a:ext cx="10118090" cy="19126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algn="just">
              <a:lnSpc>
                <a:spcPct val="81700"/>
              </a:lnSpc>
              <a:spcBef>
                <a:spcPts val="740"/>
              </a:spcBef>
            </a:pPr>
            <a:r>
              <a:rPr sz="29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Let </a:t>
            </a:r>
            <a:r>
              <a:rPr sz="29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us</a:t>
            </a:r>
            <a:r>
              <a:rPr sz="29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</a:t>
            </a:r>
            <a:r>
              <a:rPr sz="29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have </a:t>
            </a:r>
            <a:r>
              <a:rPr sz="29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four </a:t>
            </a:r>
            <a:r>
              <a:rPr sz="29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stations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1, 2, 3, </a:t>
            </a:r>
            <a:r>
              <a:rPr sz="29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 </a:t>
            </a:r>
            <a:r>
              <a:rPr sz="29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connected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29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channel.</a:t>
            </a:r>
            <a:r>
              <a:rPr sz="29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9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29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 </a:t>
            </a:r>
            <a:r>
              <a:rPr sz="29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dl </a:t>
            </a:r>
            <a:r>
              <a:rPr sz="29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9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9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29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2 </a:t>
            </a:r>
            <a:r>
              <a:rPr sz="29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d2,</a:t>
            </a:r>
            <a:r>
              <a:rPr sz="29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29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on.</a:t>
            </a:r>
            <a:r>
              <a:rPr sz="29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29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assigned</a:t>
            </a:r>
            <a:r>
              <a:rPr sz="29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 </a:t>
            </a:r>
            <a:r>
              <a:rPr sz="29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29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9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cI,</a:t>
            </a:r>
            <a:r>
              <a:rPr sz="29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</a:t>
            </a:r>
            <a:r>
              <a:rPr sz="29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900" spc="7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c2, </a:t>
            </a:r>
            <a:r>
              <a:rPr sz="29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on.</a:t>
            </a:r>
            <a:r>
              <a:rPr sz="29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9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9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assigned </a:t>
            </a:r>
            <a:r>
              <a:rPr sz="29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codes</a:t>
            </a:r>
            <a:r>
              <a:rPr sz="29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29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2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properties</a:t>
            </a:r>
            <a:endParaRPr sz="29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0953" y="3762565"/>
            <a:ext cx="5259705" cy="1950085"/>
            <a:chOff x="770953" y="3762565"/>
            <a:chExt cx="5259705" cy="1950085"/>
          </a:xfrm>
        </p:grpSpPr>
        <p:sp>
          <p:nvSpPr>
            <p:cNvPr id="12" name="object 12"/>
            <p:cNvSpPr/>
            <p:nvPr/>
          </p:nvSpPr>
          <p:spPr>
            <a:xfrm>
              <a:off x="775716" y="3767328"/>
              <a:ext cx="5250180" cy="1940560"/>
            </a:xfrm>
            <a:custGeom>
              <a:avLst/>
              <a:gdLst/>
              <a:ahLst/>
              <a:cxnLst/>
              <a:rect l="l" t="t" r="r" b="b"/>
              <a:pathLst>
                <a:path w="5250180" h="1940560">
                  <a:moveTo>
                    <a:pt x="5250180" y="0"/>
                  </a:moveTo>
                  <a:lnTo>
                    <a:pt x="0" y="0"/>
                  </a:lnTo>
                  <a:lnTo>
                    <a:pt x="0" y="1940052"/>
                  </a:lnTo>
                  <a:lnTo>
                    <a:pt x="5250180" y="1940052"/>
                  </a:lnTo>
                  <a:lnTo>
                    <a:pt x="5250180" y="0"/>
                  </a:lnTo>
                  <a:close/>
                </a:path>
              </a:pathLst>
            </a:custGeom>
            <a:solidFill>
              <a:srgbClr val="CCD7E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5716" y="3767328"/>
              <a:ext cx="5250180" cy="1940560"/>
            </a:xfrm>
            <a:custGeom>
              <a:avLst/>
              <a:gdLst/>
              <a:ahLst/>
              <a:cxnLst/>
              <a:rect l="l" t="t" r="r" b="b"/>
              <a:pathLst>
                <a:path w="5250180" h="1940560">
                  <a:moveTo>
                    <a:pt x="0" y="1940052"/>
                  </a:moveTo>
                  <a:lnTo>
                    <a:pt x="5250180" y="1940052"/>
                  </a:lnTo>
                  <a:lnTo>
                    <a:pt x="5250180" y="0"/>
                  </a:lnTo>
                  <a:lnTo>
                    <a:pt x="0" y="0"/>
                  </a:lnTo>
                  <a:lnTo>
                    <a:pt x="0" y="1940052"/>
                  </a:lnTo>
                  <a:close/>
                </a:path>
              </a:pathLst>
            </a:custGeom>
            <a:ln w="9525">
              <a:solidFill>
                <a:srgbClr val="CCD7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52880" y="3893642"/>
            <a:ext cx="4695825" cy="155067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065" marR="5080" indent="-635" algn="ctr">
              <a:lnSpc>
                <a:spcPts val="3720"/>
              </a:lnSpc>
              <a:spcBef>
                <a:spcPts val="930"/>
              </a:spcBef>
            </a:pPr>
            <a:r>
              <a:rPr sz="3800" spc="-10" dirty="0">
                <a:latin typeface="Microsoft Sans Serif"/>
                <a:cs typeface="Microsoft Sans Serif"/>
              </a:rPr>
              <a:t>If </a:t>
            </a:r>
            <a:r>
              <a:rPr sz="3800" spc="-250" dirty="0">
                <a:latin typeface="Microsoft Sans Serif"/>
                <a:cs typeface="Microsoft Sans Serif"/>
              </a:rPr>
              <a:t>we</a:t>
            </a:r>
            <a:r>
              <a:rPr sz="3800" spc="505" dirty="0">
                <a:latin typeface="Microsoft Sans Serif"/>
                <a:cs typeface="Microsoft Sans Serif"/>
              </a:rPr>
              <a:t> </a:t>
            </a:r>
            <a:r>
              <a:rPr sz="3800" spc="-150" dirty="0">
                <a:latin typeface="Microsoft Sans Serif"/>
                <a:cs typeface="Microsoft Sans Serif"/>
              </a:rPr>
              <a:t>multiply</a:t>
            </a:r>
            <a:r>
              <a:rPr sz="3800" spc="710" dirty="0">
                <a:latin typeface="Microsoft Sans Serif"/>
                <a:cs typeface="Microsoft Sans Serif"/>
              </a:rPr>
              <a:t> </a:t>
            </a:r>
            <a:r>
              <a:rPr sz="3800" spc="-240" dirty="0">
                <a:latin typeface="Microsoft Sans Serif"/>
                <a:cs typeface="Microsoft Sans Serif"/>
              </a:rPr>
              <a:t>each </a:t>
            </a:r>
            <a:r>
              <a:rPr sz="3800" spc="-235" dirty="0">
                <a:latin typeface="Microsoft Sans Serif"/>
                <a:cs typeface="Microsoft Sans Serif"/>
              </a:rPr>
              <a:t> </a:t>
            </a:r>
            <a:r>
              <a:rPr sz="3800" spc="-220" dirty="0">
                <a:latin typeface="Microsoft Sans Serif"/>
                <a:cs typeface="Microsoft Sans Serif"/>
              </a:rPr>
              <a:t>code</a:t>
            </a:r>
            <a:r>
              <a:rPr sz="3800" spc="10" dirty="0">
                <a:latin typeface="Microsoft Sans Serif"/>
                <a:cs typeface="Microsoft Sans Serif"/>
              </a:rPr>
              <a:t> </a:t>
            </a:r>
            <a:r>
              <a:rPr sz="3800" spc="-105" dirty="0">
                <a:latin typeface="Microsoft Sans Serif"/>
                <a:cs typeface="Microsoft Sans Serif"/>
              </a:rPr>
              <a:t>by</a:t>
            </a:r>
            <a:r>
              <a:rPr sz="3800" spc="10" dirty="0">
                <a:latin typeface="Microsoft Sans Serif"/>
                <a:cs typeface="Microsoft Sans Serif"/>
              </a:rPr>
              <a:t> </a:t>
            </a:r>
            <a:r>
              <a:rPr sz="3800" spc="-229" dirty="0">
                <a:latin typeface="Microsoft Sans Serif"/>
                <a:cs typeface="Microsoft Sans Serif"/>
              </a:rPr>
              <a:t>another,</a:t>
            </a:r>
            <a:r>
              <a:rPr sz="3800" spc="-15" dirty="0">
                <a:latin typeface="Microsoft Sans Serif"/>
                <a:cs typeface="Microsoft Sans Serif"/>
              </a:rPr>
              <a:t> </a:t>
            </a:r>
            <a:r>
              <a:rPr sz="3800" spc="-250" dirty="0">
                <a:latin typeface="Microsoft Sans Serif"/>
                <a:cs typeface="Microsoft Sans Serif"/>
              </a:rPr>
              <a:t>we</a:t>
            </a:r>
            <a:r>
              <a:rPr sz="3800" spc="20" dirty="0">
                <a:latin typeface="Microsoft Sans Serif"/>
                <a:cs typeface="Microsoft Sans Serif"/>
              </a:rPr>
              <a:t> </a:t>
            </a:r>
            <a:r>
              <a:rPr sz="3800" spc="-110" dirty="0">
                <a:latin typeface="Microsoft Sans Serif"/>
                <a:cs typeface="Microsoft Sans Serif"/>
              </a:rPr>
              <a:t>get </a:t>
            </a:r>
            <a:r>
              <a:rPr sz="3800" spc="-994" dirty="0">
                <a:latin typeface="Microsoft Sans Serif"/>
                <a:cs typeface="Microsoft Sans Serif"/>
              </a:rPr>
              <a:t> </a:t>
            </a:r>
            <a:r>
              <a:rPr sz="3800" spc="-25" dirty="0">
                <a:latin typeface="Microsoft Sans Serif"/>
                <a:cs typeface="Microsoft Sans Serif"/>
              </a:rPr>
              <a:t>O</a:t>
            </a:r>
            <a:r>
              <a:rPr sz="3800" spc="35" dirty="0">
                <a:latin typeface="Microsoft Sans Serif"/>
                <a:cs typeface="Microsoft Sans Serif"/>
              </a:rPr>
              <a:t> </a:t>
            </a:r>
            <a:r>
              <a:rPr sz="3800" spc="-204" dirty="0">
                <a:latin typeface="Microsoft Sans Serif"/>
                <a:cs typeface="Microsoft Sans Serif"/>
              </a:rPr>
              <a:t>(zero).</a:t>
            </a:r>
            <a:endParaRPr sz="38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21133" y="3762565"/>
            <a:ext cx="5261610" cy="1950085"/>
            <a:chOff x="6021133" y="3762565"/>
            <a:chExt cx="5261610" cy="1950085"/>
          </a:xfrm>
        </p:grpSpPr>
        <p:sp>
          <p:nvSpPr>
            <p:cNvPr id="16" name="object 16"/>
            <p:cNvSpPr/>
            <p:nvPr/>
          </p:nvSpPr>
          <p:spPr>
            <a:xfrm>
              <a:off x="6025896" y="3767328"/>
              <a:ext cx="5252085" cy="1940560"/>
            </a:xfrm>
            <a:custGeom>
              <a:avLst/>
              <a:gdLst/>
              <a:ahLst/>
              <a:cxnLst/>
              <a:rect l="l" t="t" r="r" b="b"/>
              <a:pathLst>
                <a:path w="5252084" h="1940560">
                  <a:moveTo>
                    <a:pt x="5251704" y="0"/>
                  </a:moveTo>
                  <a:lnTo>
                    <a:pt x="0" y="0"/>
                  </a:lnTo>
                  <a:lnTo>
                    <a:pt x="0" y="1940052"/>
                  </a:lnTo>
                  <a:lnTo>
                    <a:pt x="5251704" y="1940052"/>
                  </a:lnTo>
                  <a:lnTo>
                    <a:pt x="5251704" y="0"/>
                  </a:lnTo>
                  <a:close/>
                </a:path>
              </a:pathLst>
            </a:custGeom>
            <a:solidFill>
              <a:srgbClr val="CCD7E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5896" y="3767328"/>
              <a:ext cx="5252085" cy="1940560"/>
            </a:xfrm>
            <a:custGeom>
              <a:avLst/>
              <a:gdLst/>
              <a:ahLst/>
              <a:cxnLst/>
              <a:rect l="l" t="t" r="r" b="b"/>
              <a:pathLst>
                <a:path w="5252084" h="1940560">
                  <a:moveTo>
                    <a:pt x="0" y="1940052"/>
                  </a:moveTo>
                  <a:lnTo>
                    <a:pt x="5251704" y="1940052"/>
                  </a:lnTo>
                  <a:lnTo>
                    <a:pt x="5251704" y="0"/>
                  </a:lnTo>
                  <a:lnTo>
                    <a:pt x="0" y="0"/>
                  </a:lnTo>
                  <a:lnTo>
                    <a:pt x="0" y="1940052"/>
                  </a:lnTo>
                  <a:close/>
                </a:path>
              </a:pathLst>
            </a:custGeom>
            <a:ln w="9525">
              <a:solidFill>
                <a:srgbClr val="CCD7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44158" y="3893642"/>
            <a:ext cx="4615180" cy="155067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 marR="5080" indent="635" algn="ctr">
              <a:lnSpc>
                <a:spcPts val="3720"/>
              </a:lnSpc>
              <a:spcBef>
                <a:spcPts val="930"/>
              </a:spcBef>
            </a:pPr>
            <a:r>
              <a:rPr sz="3800" spc="-10" dirty="0">
                <a:latin typeface="Microsoft Sans Serif"/>
                <a:cs typeface="Microsoft Sans Serif"/>
              </a:rPr>
              <a:t>If </a:t>
            </a:r>
            <a:r>
              <a:rPr sz="3800" spc="-250" dirty="0">
                <a:latin typeface="Microsoft Sans Serif"/>
                <a:cs typeface="Microsoft Sans Serif"/>
              </a:rPr>
              <a:t>we</a:t>
            </a:r>
            <a:r>
              <a:rPr sz="3800" spc="505" dirty="0">
                <a:latin typeface="Microsoft Sans Serif"/>
                <a:cs typeface="Microsoft Sans Serif"/>
              </a:rPr>
              <a:t> </a:t>
            </a:r>
            <a:r>
              <a:rPr sz="3800" spc="-150" dirty="0">
                <a:latin typeface="Microsoft Sans Serif"/>
                <a:cs typeface="Microsoft Sans Serif"/>
              </a:rPr>
              <a:t>multiply </a:t>
            </a:r>
            <a:r>
              <a:rPr sz="3800" spc="-240" dirty="0">
                <a:latin typeface="Microsoft Sans Serif"/>
                <a:cs typeface="Microsoft Sans Serif"/>
              </a:rPr>
              <a:t>each </a:t>
            </a:r>
            <a:r>
              <a:rPr sz="3800" spc="-235" dirty="0">
                <a:latin typeface="Microsoft Sans Serif"/>
                <a:cs typeface="Microsoft Sans Serif"/>
              </a:rPr>
              <a:t> </a:t>
            </a:r>
            <a:r>
              <a:rPr sz="3800" spc="-220" dirty="0">
                <a:latin typeface="Microsoft Sans Serif"/>
                <a:cs typeface="Microsoft Sans Serif"/>
              </a:rPr>
              <a:t>code</a:t>
            </a:r>
            <a:r>
              <a:rPr sz="3800" spc="-215" dirty="0">
                <a:latin typeface="Microsoft Sans Serif"/>
                <a:cs typeface="Microsoft Sans Serif"/>
              </a:rPr>
              <a:t> </a:t>
            </a:r>
            <a:r>
              <a:rPr sz="3800" spc="-105" dirty="0">
                <a:latin typeface="Microsoft Sans Serif"/>
                <a:cs typeface="Microsoft Sans Serif"/>
              </a:rPr>
              <a:t>by </a:t>
            </a:r>
            <a:r>
              <a:rPr sz="3800" spc="-175" dirty="0">
                <a:latin typeface="Microsoft Sans Serif"/>
                <a:cs typeface="Microsoft Sans Serif"/>
              </a:rPr>
              <a:t>itself, </a:t>
            </a:r>
            <a:r>
              <a:rPr sz="3800" spc="-254" dirty="0">
                <a:latin typeface="Microsoft Sans Serif"/>
                <a:cs typeface="Microsoft Sans Serif"/>
              </a:rPr>
              <a:t>we</a:t>
            </a:r>
            <a:r>
              <a:rPr sz="3800" spc="-250" dirty="0">
                <a:latin typeface="Microsoft Sans Serif"/>
                <a:cs typeface="Microsoft Sans Serif"/>
              </a:rPr>
              <a:t> </a:t>
            </a:r>
            <a:r>
              <a:rPr sz="3800" spc="-110" dirty="0">
                <a:latin typeface="Microsoft Sans Serif"/>
                <a:cs typeface="Microsoft Sans Serif"/>
              </a:rPr>
              <a:t>get </a:t>
            </a:r>
            <a:r>
              <a:rPr sz="3800" spc="-15" dirty="0">
                <a:latin typeface="Microsoft Sans Serif"/>
                <a:cs typeface="Microsoft Sans Serif"/>
              </a:rPr>
              <a:t>4 </a:t>
            </a:r>
            <a:r>
              <a:rPr sz="3800" spc="-994" dirty="0">
                <a:latin typeface="Microsoft Sans Serif"/>
                <a:cs typeface="Microsoft Sans Serif"/>
              </a:rPr>
              <a:t> </a:t>
            </a:r>
            <a:r>
              <a:rPr sz="3800" spc="-229" dirty="0">
                <a:latin typeface="Microsoft Sans Serif"/>
                <a:cs typeface="Microsoft Sans Serif"/>
              </a:rPr>
              <a:t>(the</a:t>
            </a:r>
            <a:r>
              <a:rPr sz="3800" spc="40" dirty="0">
                <a:latin typeface="Microsoft Sans Serif"/>
                <a:cs typeface="Microsoft Sans Serif"/>
              </a:rPr>
              <a:t> </a:t>
            </a:r>
            <a:r>
              <a:rPr sz="3800" spc="-295" dirty="0">
                <a:latin typeface="Microsoft Sans Serif"/>
                <a:cs typeface="Microsoft Sans Serif"/>
              </a:rPr>
              <a:t>number</a:t>
            </a:r>
            <a:r>
              <a:rPr sz="3800" spc="25" dirty="0">
                <a:latin typeface="Microsoft Sans Serif"/>
                <a:cs typeface="Microsoft Sans Serif"/>
              </a:rPr>
              <a:t> </a:t>
            </a:r>
            <a:r>
              <a:rPr sz="3800" spc="-5" dirty="0">
                <a:latin typeface="Microsoft Sans Serif"/>
                <a:cs typeface="Microsoft Sans Serif"/>
              </a:rPr>
              <a:t>of</a:t>
            </a:r>
            <a:r>
              <a:rPr sz="3800" spc="135" dirty="0">
                <a:latin typeface="Microsoft Sans Serif"/>
                <a:cs typeface="Microsoft Sans Serif"/>
              </a:rPr>
              <a:t> </a:t>
            </a:r>
            <a:r>
              <a:rPr sz="3800" spc="-250" dirty="0">
                <a:latin typeface="Microsoft Sans Serif"/>
                <a:cs typeface="Microsoft Sans Serif"/>
              </a:rPr>
              <a:t>station</a:t>
            </a:r>
            <a:r>
              <a:rPr sz="3800" spc="-285" dirty="0">
                <a:latin typeface="Microsoft Sans Serif"/>
                <a:cs typeface="Microsoft Sans Serif"/>
              </a:rPr>
              <a:t>s</a:t>
            </a:r>
            <a:r>
              <a:rPr sz="3800" spc="-229" dirty="0">
                <a:latin typeface="Microsoft Sans Serif"/>
                <a:cs typeface="Microsoft Sans Serif"/>
              </a:rPr>
              <a:t>).</a:t>
            </a:r>
            <a:endParaRPr sz="3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983" y="926591"/>
            <a:ext cx="4821935" cy="3857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970" y="823086"/>
            <a:ext cx="665289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spc="-20" dirty="0">
                <a:latin typeface="Calibri"/>
                <a:cs typeface="Calibri"/>
              </a:rPr>
              <a:t>Station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multiplies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data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code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get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dl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Cl'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multiplies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get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d2</a:t>
            </a:r>
            <a:endParaRPr sz="2400">
              <a:latin typeface="Calibri"/>
              <a:cs typeface="Calibri"/>
            </a:endParaRPr>
          </a:p>
          <a:p>
            <a:pPr marL="2990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c2'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that </a:t>
            </a:r>
            <a:r>
              <a:rPr sz="2400" spc="-15" dirty="0">
                <a:latin typeface="Calibri"/>
                <a:cs typeface="Calibri"/>
              </a:rPr>
              <a:t>go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channel </a:t>
            </a:r>
            <a:r>
              <a:rPr sz="2400" spc="-20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sum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5" dirty="0">
                <a:latin typeface="Calibri"/>
                <a:cs typeface="Calibri"/>
              </a:rPr>
              <a:t>term. </a:t>
            </a:r>
            <a:r>
              <a:rPr sz="2400" spc="-30" dirty="0">
                <a:latin typeface="Calibri"/>
                <a:cs typeface="Calibri"/>
              </a:rPr>
              <a:t>Any station </a:t>
            </a:r>
            <a:r>
              <a:rPr sz="2400" spc="-20" dirty="0">
                <a:latin typeface="Calibri"/>
                <a:cs typeface="Calibri"/>
              </a:rPr>
              <a:t>that </a:t>
            </a:r>
            <a:r>
              <a:rPr sz="2400" spc="-25" dirty="0">
                <a:latin typeface="Calibri"/>
                <a:cs typeface="Calibri"/>
              </a:rPr>
              <a:t>wants </a:t>
            </a:r>
            <a:r>
              <a:rPr sz="2400" spc="-3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receive </a:t>
            </a:r>
            <a:r>
              <a:rPr sz="2400" spc="-25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 from </a:t>
            </a:r>
            <a:r>
              <a:rPr sz="2400" spc="-10" dirty="0">
                <a:latin typeface="Calibri"/>
                <a:cs typeface="Calibri"/>
              </a:rPr>
              <a:t>one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other </a:t>
            </a:r>
            <a:r>
              <a:rPr sz="2400" spc="-20" dirty="0">
                <a:latin typeface="Calibri"/>
                <a:cs typeface="Calibri"/>
              </a:rPr>
              <a:t>three </a:t>
            </a:r>
            <a:r>
              <a:rPr sz="2400" spc="-10" dirty="0">
                <a:latin typeface="Calibri"/>
                <a:cs typeface="Calibri"/>
              </a:rPr>
              <a:t>multiplies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data </a:t>
            </a:r>
            <a:r>
              <a:rPr sz="2400" spc="-20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channel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code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sender.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25961" y="597235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Microsoft Sans Serif"/>
                <a:cs typeface="Microsoft Sans Serif"/>
              </a:rPr>
              <a:t>13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876" y="3387293"/>
            <a:ext cx="665353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SzPct val="75000"/>
              <a:buFont typeface="Arial MT"/>
              <a:buChar char="•"/>
              <a:tabLst>
                <a:tab pos="369570" algn="l"/>
              </a:tabLst>
            </a:pPr>
            <a:r>
              <a:rPr dirty="0"/>
              <a:t>	</a:t>
            </a:r>
            <a:r>
              <a:rPr sz="2400" spc="-25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example,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suppose </a:t>
            </a:r>
            <a:r>
              <a:rPr sz="2400" spc="-30" dirty="0">
                <a:latin typeface="Calibri"/>
                <a:cs typeface="Calibri"/>
              </a:rPr>
              <a:t>stations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2 </a:t>
            </a:r>
            <a:r>
              <a:rPr sz="2400" spc="-20" dirty="0">
                <a:latin typeface="Calibri"/>
                <a:cs typeface="Calibri"/>
              </a:rPr>
              <a:t>are talking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other.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Station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wants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hear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what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station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 is </a:t>
            </a:r>
            <a:r>
              <a:rPr sz="2400" spc="-20" dirty="0">
                <a:latin typeface="Calibri"/>
                <a:cs typeface="Calibri"/>
              </a:rPr>
              <a:t>saying.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multiplies </a:t>
            </a:r>
            <a:r>
              <a:rPr sz="2400" spc="-15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channel </a:t>
            </a:r>
            <a:r>
              <a:rPr sz="2400" spc="-25" dirty="0">
                <a:latin typeface="Calibri"/>
                <a:cs typeface="Calibri"/>
              </a:rPr>
              <a:t>by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cl'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355600" marR="22352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ause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cI),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cI),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(c4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  cl) </a:t>
            </a:r>
            <a:r>
              <a:rPr sz="2400" spc="-20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Os, </a:t>
            </a:r>
            <a:r>
              <a:rPr sz="2400" spc="-25" dirty="0">
                <a:latin typeface="Calibri"/>
                <a:cs typeface="Calibri"/>
              </a:rPr>
              <a:t>station </a:t>
            </a:r>
            <a:r>
              <a:rPr sz="2400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divides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result </a:t>
            </a:r>
            <a:r>
              <a:rPr sz="2400" spc="-1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station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5442" y="4894529"/>
            <a:ext cx="480504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=(d)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Cj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dz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Cz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+d3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d4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c4)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</a:t>
            </a:r>
            <a:endParaRPr sz="1800">
              <a:latin typeface="Calibri"/>
              <a:cs typeface="Calibri"/>
            </a:endParaRPr>
          </a:p>
          <a:p>
            <a:pPr marL="483234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=d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 .</a:t>
            </a:r>
            <a:r>
              <a:rPr sz="1800" spc="-5" dirty="0">
                <a:latin typeface="Calibri"/>
                <a:cs typeface="Calibri"/>
              </a:rPr>
              <a:t> Cl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Cj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+dz.Cz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d3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C3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5" dirty="0">
                <a:latin typeface="Calibri"/>
                <a:cs typeface="Calibri"/>
              </a:rPr>
              <a:t> Cl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d4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C4'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CI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=4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9137" y="203072"/>
            <a:ext cx="1135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CHIPS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3354" y="985710"/>
            <a:ext cx="4528820" cy="3897629"/>
            <a:chOff x="423354" y="985710"/>
            <a:chExt cx="4528820" cy="3897629"/>
          </a:xfrm>
        </p:grpSpPr>
        <p:sp>
          <p:nvSpPr>
            <p:cNvPr id="4" name="object 4"/>
            <p:cNvSpPr/>
            <p:nvPr/>
          </p:nvSpPr>
          <p:spPr>
            <a:xfrm>
              <a:off x="431291" y="993647"/>
              <a:ext cx="4030979" cy="3423285"/>
            </a:xfrm>
            <a:custGeom>
              <a:avLst/>
              <a:gdLst/>
              <a:ahLst/>
              <a:cxnLst/>
              <a:rect l="l" t="t" r="r" b="b"/>
              <a:pathLst>
                <a:path w="4030979" h="3423285">
                  <a:moveTo>
                    <a:pt x="3688715" y="0"/>
                  </a:moveTo>
                  <a:lnTo>
                    <a:pt x="342290" y="0"/>
                  </a:lnTo>
                  <a:lnTo>
                    <a:pt x="295844" y="3125"/>
                  </a:lnTo>
                  <a:lnTo>
                    <a:pt x="251296" y="12229"/>
                  </a:lnTo>
                  <a:lnTo>
                    <a:pt x="209056" y="26904"/>
                  </a:lnTo>
                  <a:lnTo>
                    <a:pt x="169530" y="46740"/>
                  </a:lnTo>
                  <a:lnTo>
                    <a:pt x="133127" y="71330"/>
                  </a:lnTo>
                  <a:lnTo>
                    <a:pt x="100255" y="100266"/>
                  </a:lnTo>
                  <a:lnTo>
                    <a:pt x="71321" y="133139"/>
                  </a:lnTo>
                  <a:lnTo>
                    <a:pt x="46733" y="169540"/>
                  </a:lnTo>
                  <a:lnTo>
                    <a:pt x="26899" y="209061"/>
                  </a:lnTo>
                  <a:lnTo>
                    <a:pt x="12227" y="251295"/>
                  </a:lnTo>
                  <a:lnTo>
                    <a:pt x="3124" y="295832"/>
                  </a:lnTo>
                  <a:lnTo>
                    <a:pt x="0" y="342264"/>
                  </a:lnTo>
                  <a:lnTo>
                    <a:pt x="0" y="3080639"/>
                  </a:lnTo>
                  <a:lnTo>
                    <a:pt x="3124" y="3127071"/>
                  </a:lnTo>
                  <a:lnTo>
                    <a:pt x="12227" y="3171608"/>
                  </a:lnTo>
                  <a:lnTo>
                    <a:pt x="26899" y="3213842"/>
                  </a:lnTo>
                  <a:lnTo>
                    <a:pt x="46733" y="3253363"/>
                  </a:lnTo>
                  <a:lnTo>
                    <a:pt x="71321" y="3289764"/>
                  </a:lnTo>
                  <a:lnTo>
                    <a:pt x="100255" y="3322637"/>
                  </a:lnTo>
                  <a:lnTo>
                    <a:pt x="133127" y="3351573"/>
                  </a:lnTo>
                  <a:lnTo>
                    <a:pt x="169530" y="3376163"/>
                  </a:lnTo>
                  <a:lnTo>
                    <a:pt x="209056" y="3395999"/>
                  </a:lnTo>
                  <a:lnTo>
                    <a:pt x="251296" y="3410674"/>
                  </a:lnTo>
                  <a:lnTo>
                    <a:pt x="295844" y="3419778"/>
                  </a:lnTo>
                  <a:lnTo>
                    <a:pt x="342290" y="3422904"/>
                  </a:lnTo>
                  <a:lnTo>
                    <a:pt x="3688715" y="3422904"/>
                  </a:lnTo>
                  <a:lnTo>
                    <a:pt x="3735147" y="3419778"/>
                  </a:lnTo>
                  <a:lnTo>
                    <a:pt x="3779684" y="3410674"/>
                  </a:lnTo>
                  <a:lnTo>
                    <a:pt x="3821918" y="3395999"/>
                  </a:lnTo>
                  <a:lnTo>
                    <a:pt x="3861439" y="3376163"/>
                  </a:lnTo>
                  <a:lnTo>
                    <a:pt x="3897840" y="3351573"/>
                  </a:lnTo>
                  <a:lnTo>
                    <a:pt x="3930713" y="3322637"/>
                  </a:lnTo>
                  <a:lnTo>
                    <a:pt x="3959649" y="3289764"/>
                  </a:lnTo>
                  <a:lnTo>
                    <a:pt x="3984239" y="3253363"/>
                  </a:lnTo>
                  <a:lnTo>
                    <a:pt x="4004075" y="3213842"/>
                  </a:lnTo>
                  <a:lnTo>
                    <a:pt x="4018750" y="3171608"/>
                  </a:lnTo>
                  <a:lnTo>
                    <a:pt x="4027854" y="3127071"/>
                  </a:lnTo>
                  <a:lnTo>
                    <a:pt x="4030980" y="3080639"/>
                  </a:lnTo>
                  <a:lnTo>
                    <a:pt x="4030980" y="342264"/>
                  </a:lnTo>
                  <a:lnTo>
                    <a:pt x="4027854" y="295832"/>
                  </a:lnTo>
                  <a:lnTo>
                    <a:pt x="4018750" y="251295"/>
                  </a:lnTo>
                  <a:lnTo>
                    <a:pt x="4004075" y="209061"/>
                  </a:lnTo>
                  <a:lnTo>
                    <a:pt x="3984239" y="169540"/>
                  </a:lnTo>
                  <a:lnTo>
                    <a:pt x="3959649" y="133139"/>
                  </a:lnTo>
                  <a:lnTo>
                    <a:pt x="3930713" y="100266"/>
                  </a:lnTo>
                  <a:lnTo>
                    <a:pt x="3897840" y="71330"/>
                  </a:lnTo>
                  <a:lnTo>
                    <a:pt x="3861439" y="46740"/>
                  </a:lnTo>
                  <a:lnTo>
                    <a:pt x="3821918" y="26904"/>
                  </a:lnTo>
                  <a:lnTo>
                    <a:pt x="3779684" y="12229"/>
                  </a:lnTo>
                  <a:lnTo>
                    <a:pt x="3735147" y="3125"/>
                  </a:lnTo>
                  <a:lnTo>
                    <a:pt x="3688715" y="0"/>
                  </a:lnTo>
                  <a:close/>
                </a:path>
              </a:pathLst>
            </a:custGeom>
            <a:solidFill>
              <a:srgbClr val="274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291" y="993647"/>
              <a:ext cx="4030979" cy="3423285"/>
            </a:xfrm>
            <a:custGeom>
              <a:avLst/>
              <a:gdLst/>
              <a:ahLst/>
              <a:cxnLst/>
              <a:rect l="l" t="t" r="r" b="b"/>
              <a:pathLst>
                <a:path w="4030979" h="3423285">
                  <a:moveTo>
                    <a:pt x="0" y="342264"/>
                  </a:moveTo>
                  <a:lnTo>
                    <a:pt x="3124" y="295832"/>
                  </a:lnTo>
                  <a:lnTo>
                    <a:pt x="12227" y="251295"/>
                  </a:lnTo>
                  <a:lnTo>
                    <a:pt x="26899" y="209061"/>
                  </a:lnTo>
                  <a:lnTo>
                    <a:pt x="46733" y="169540"/>
                  </a:lnTo>
                  <a:lnTo>
                    <a:pt x="71321" y="133139"/>
                  </a:lnTo>
                  <a:lnTo>
                    <a:pt x="100255" y="100266"/>
                  </a:lnTo>
                  <a:lnTo>
                    <a:pt x="133127" y="71330"/>
                  </a:lnTo>
                  <a:lnTo>
                    <a:pt x="169530" y="46740"/>
                  </a:lnTo>
                  <a:lnTo>
                    <a:pt x="209056" y="26904"/>
                  </a:lnTo>
                  <a:lnTo>
                    <a:pt x="251296" y="12229"/>
                  </a:lnTo>
                  <a:lnTo>
                    <a:pt x="295844" y="3125"/>
                  </a:lnTo>
                  <a:lnTo>
                    <a:pt x="342290" y="0"/>
                  </a:lnTo>
                  <a:lnTo>
                    <a:pt x="3688715" y="0"/>
                  </a:lnTo>
                  <a:lnTo>
                    <a:pt x="3735147" y="3125"/>
                  </a:lnTo>
                  <a:lnTo>
                    <a:pt x="3779684" y="12229"/>
                  </a:lnTo>
                  <a:lnTo>
                    <a:pt x="3821918" y="26904"/>
                  </a:lnTo>
                  <a:lnTo>
                    <a:pt x="3861439" y="46740"/>
                  </a:lnTo>
                  <a:lnTo>
                    <a:pt x="3897840" y="71330"/>
                  </a:lnTo>
                  <a:lnTo>
                    <a:pt x="3930713" y="100266"/>
                  </a:lnTo>
                  <a:lnTo>
                    <a:pt x="3959649" y="133139"/>
                  </a:lnTo>
                  <a:lnTo>
                    <a:pt x="3984239" y="169540"/>
                  </a:lnTo>
                  <a:lnTo>
                    <a:pt x="4004075" y="209061"/>
                  </a:lnTo>
                  <a:lnTo>
                    <a:pt x="4018750" y="251295"/>
                  </a:lnTo>
                  <a:lnTo>
                    <a:pt x="4027854" y="295832"/>
                  </a:lnTo>
                  <a:lnTo>
                    <a:pt x="4030980" y="342264"/>
                  </a:lnTo>
                  <a:lnTo>
                    <a:pt x="4030980" y="3080639"/>
                  </a:lnTo>
                  <a:lnTo>
                    <a:pt x="4027854" y="3127071"/>
                  </a:lnTo>
                  <a:lnTo>
                    <a:pt x="4018750" y="3171608"/>
                  </a:lnTo>
                  <a:lnTo>
                    <a:pt x="4004075" y="3213842"/>
                  </a:lnTo>
                  <a:lnTo>
                    <a:pt x="3984239" y="3253363"/>
                  </a:lnTo>
                  <a:lnTo>
                    <a:pt x="3959649" y="3289764"/>
                  </a:lnTo>
                  <a:lnTo>
                    <a:pt x="3930713" y="3322637"/>
                  </a:lnTo>
                  <a:lnTo>
                    <a:pt x="3897840" y="3351573"/>
                  </a:lnTo>
                  <a:lnTo>
                    <a:pt x="3861439" y="3376163"/>
                  </a:lnTo>
                  <a:lnTo>
                    <a:pt x="3821918" y="3395999"/>
                  </a:lnTo>
                  <a:lnTo>
                    <a:pt x="3779684" y="3410674"/>
                  </a:lnTo>
                  <a:lnTo>
                    <a:pt x="3735147" y="3419778"/>
                  </a:lnTo>
                  <a:lnTo>
                    <a:pt x="3688715" y="3422904"/>
                  </a:lnTo>
                  <a:lnTo>
                    <a:pt x="342290" y="3422904"/>
                  </a:lnTo>
                  <a:lnTo>
                    <a:pt x="295844" y="3419778"/>
                  </a:lnTo>
                  <a:lnTo>
                    <a:pt x="251296" y="3410674"/>
                  </a:lnTo>
                  <a:lnTo>
                    <a:pt x="209056" y="3395999"/>
                  </a:lnTo>
                  <a:lnTo>
                    <a:pt x="169530" y="3376163"/>
                  </a:lnTo>
                  <a:lnTo>
                    <a:pt x="133127" y="3351573"/>
                  </a:lnTo>
                  <a:lnTo>
                    <a:pt x="100255" y="3322637"/>
                  </a:lnTo>
                  <a:lnTo>
                    <a:pt x="71321" y="3289764"/>
                  </a:lnTo>
                  <a:lnTo>
                    <a:pt x="46733" y="3253363"/>
                  </a:lnTo>
                  <a:lnTo>
                    <a:pt x="26899" y="3213842"/>
                  </a:lnTo>
                  <a:lnTo>
                    <a:pt x="12227" y="3171608"/>
                  </a:lnTo>
                  <a:lnTo>
                    <a:pt x="3124" y="3127071"/>
                  </a:lnTo>
                  <a:lnTo>
                    <a:pt x="0" y="3080639"/>
                  </a:lnTo>
                  <a:lnTo>
                    <a:pt x="0" y="342264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400" y="1450847"/>
              <a:ext cx="4029710" cy="3424554"/>
            </a:xfrm>
            <a:custGeom>
              <a:avLst/>
              <a:gdLst/>
              <a:ahLst/>
              <a:cxnLst/>
              <a:rect l="l" t="t" r="r" b="b"/>
              <a:pathLst>
                <a:path w="4029710" h="3424554">
                  <a:moveTo>
                    <a:pt x="3687064" y="0"/>
                  </a:moveTo>
                  <a:lnTo>
                    <a:pt x="342442" y="0"/>
                  </a:lnTo>
                  <a:lnTo>
                    <a:pt x="295974" y="3125"/>
                  </a:lnTo>
                  <a:lnTo>
                    <a:pt x="251407" y="12230"/>
                  </a:lnTo>
                  <a:lnTo>
                    <a:pt x="209147" y="26906"/>
                  </a:lnTo>
                  <a:lnTo>
                    <a:pt x="169604" y="46745"/>
                  </a:lnTo>
                  <a:lnTo>
                    <a:pt x="133185" y="71340"/>
                  </a:lnTo>
                  <a:lnTo>
                    <a:pt x="100298" y="100282"/>
                  </a:lnTo>
                  <a:lnTo>
                    <a:pt x="71351" y="133164"/>
                  </a:lnTo>
                  <a:lnTo>
                    <a:pt x="46752" y="169577"/>
                  </a:lnTo>
                  <a:lnTo>
                    <a:pt x="26910" y="209115"/>
                  </a:lnTo>
                  <a:lnTo>
                    <a:pt x="12232" y="251368"/>
                  </a:lnTo>
                  <a:lnTo>
                    <a:pt x="3126" y="295930"/>
                  </a:lnTo>
                  <a:lnTo>
                    <a:pt x="0" y="342391"/>
                  </a:lnTo>
                  <a:lnTo>
                    <a:pt x="0" y="3082035"/>
                  </a:lnTo>
                  <a:lnTo>
                    <a:pt x="3126" y="3128497"/>
                  </a:lnTo>
                  <a:lnTo>
                    <a:pt x="12232" y="3173059"/>
                  </a:lnTo>
                  <a:lnTo>
                    <a:pt x="26910" y="3215312"/>
                  </a:lnTo>
                  <a:lnTo>
                    <a:pt x="46752" y="3254850"/>
                  </a:lnTo>
                  <a:lnTo>
                    <a:pt x="71351" y="3291263"/>
                  </a:lnTo>
                  <a:lnTo>
                    <a:pt x="100298" y="3324145"/>
                  </a:lnTo>
                  <a:lnTo>
                    <a:pt x="133185" y="3353087"/>
                  </a:lnTo>
                  <a:lnTo>
                    <a:pt x="169604" y="3377682"/>
                  </a:lnTo>
                  <a:lnTo>
                    <a:pt x="209147" y="3397521"/>
                  </a:lnTo>
                  <a:lnTo>
                    <a:pt x="251407" y="3412197"/>
                  </a:lnTo>
                  <a:lnTo>
                    <a:pt x="295974" y="3421302"/>
                  </a:lnTo>
                  <a:lnTo>
                    <a:pt x="342442" y="3424428"/>
                  </a:lnTo>
                  <a:lnTo>
                    <a:pt x="3687064" y="3424428"/>
                  </a:lnTo>
                  <a:lnTo>
                    <a:pt x="3733525" y="3421302"/>
                  </a:lnTo>
                  <a:lnTo>
                    <a:pt x="3778087" y="3412197"/>
                  </a:lnTo>
                  <a:lnTo>
                    <a:pt x="3820340" y="3397521"/>
                  </a:lnTo>
                  <a:lnTo>
                    <a:pt x="3859878" y="3377682"/>
                  </a:lnTo>
                  <a:lnTo>
                    <a:pt x="3896291" y="3353087"/>
                  </a:lnTo>
                  <a:lnTo>
                    <a:pt x="3929173" y="3324145"/>
                  </a:lnTo>
                  <a:lnTo>
                    <a:pt x="3958115" y="3291263"/>
                  </a:lnTo>
                  <a:lnTo>
                    <a:pt x="3982710" y="3254850"/>
                  </a:lnTo>
                  <a:lnTo>
                    <a:pt x="4002549" y="3215312"/>
                  </a:lnTo>
                  <a:lnTo>
                    <a:pt x="4017225" y="3173059"/>
                  </a:lnTo>
                  <a:lnTo>
                    <a:pt x="4026330" y="3128497"/>
                  </a:lnTo>
                  <a:lnTo>
                    <a:pt x="4029455" y="3082035"/>
                  </a:lnTo>
                  <a:lnTo>
                    <a:pt x="4029455" y="342391"/>
                  </a:lnTo>
                  <a:lnTo>
                    <a:pt x="4026330" y="295930"/>
                  </a:lnTo>
                  <a:lnTo>
                    <a:pt x="4017225" y="251368"/>
                  </a:lnTo>
                  <a:lnTo>
                    <a:pt x="4002549" y="209115"/>
                  </a:lnTo>
                  <a:lnTo>
                    <a:pt x="3982710" y="169577"/>
                  </a:lnTo>
                  <a:lnTo>
                    <a:pt x="3958115" y="133164"/>
                  </a:lnTo>
                  <a:lnTo>
                    <a:pt x="3929173" y="100282"/>
                  </a:lnTo>
                  <a:lnTo>
                    <a:pt x="3896291" y="71340"/>
                  </a:lnTo>
                  <a:lnTo>
                    <a:pt x="3859878" y="46745"/>
                  </a:lnTo>
                  <a:lnTo>
                    <a:pt x="3820340" y="26906"/>
                  </a:lnTo>
                  <a:lnTo>
                    <a:pt x="3778087" y="12230"/>
                  </a:lnTo>
                  <a:lnTo>
                    <a:pt x="3733525" y="3125"/>
                  </a:lnTo>
                  <a:lnTo>
                    <a:pt x="368706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400" y="1450847"/>
              <a:ext cx="4029710" cy="3424554"/>
            </a:xfrm>
            <a:custGeom>
              <a:avLst/>
              <a:gdLst/>
              <a:ahLst/>
              <a:cxnLst/>
              <a:rect l="l" t="t" r="r" b="b"/>
              <a:pathLst>
                <a:path w="4029710" h="3424554">
                  <a:moveTo>
                    <a:pt x="0" y="342391"/>
                  </a:moveTo>
                  <a:lnTo>
                    <a:pt x="3126" y="295930"/>
                  </a:lnTo>
                  <a:lnTo>
                    <a:pt x="12232" y="251368"/>
                  </a:lnTo>
                  <a:lnTo>
                    <a:pt x="26910" y="209115"/>
                  </a:lnTo>
                  <a:lnTo>
                    <a:pt x="46752" y="169577"/>
                  </a:lnTo>
                  <a:lnTo>
                    <a:pt x="71351" y="133164"/>
                  </a:lnTo>
                  <a:lnTo>
                    <a:pt x="100298" y="100282"/>
                  </a:lnTo>
                  <a:lnTo>
                    <a:pt x="133185" y="71340"/>
                  </a:lnTo>
                  <a:lnTo>
                    <a:pt x="169604" y="46745"/>
                  </a:lnTo>
                  <a:lnTo>
                    <a:pt x="209147" y="26906"/>
                  </a:lnTo>
                  <a:lnTo>
                    <a:pt x="251407" y="12230"/>
                  </a:lnTo>
                  <a:lnTo>
                    <a:pt x="295974" y="3125"/>
                  </a:lnTo>
                  <a:lnTo>
                    <a:pt x="342442" y="0"/>
                  </a:lnTo>
                  <a:lnTo>
                    <a:pt x="3687064" y="0"/>
                  </a:lnTo>
                  <a:lnTo>
                    <a:pt x="3733525" y="3125"/>
                  </a:lnTo>
                  <a:lnTo>
                    <a:pt x="3778087" y="12230"/>
                  </a:lnTo>
                  <a:lnTo>
                    <a:pt x="3820340" y="26906"/>
                  </a:lnTo>
                  <a:lnTo>
                    <a:pt x="3859878" y="46745"/>
                  </a:lnTo>
                  <a:lnTo>
                    <a:pt x="3896291" y="71340"/>
                  </a:lnTo>
                  <a:lnTo>
                    <a:pt x="3929173" y="100282"/>
                  </a:lnTo>
                  <a:lnTo>
                    <a:pt x="3958115" y="133164"/>
                  </a:lnTo>
                  <a:lnTo>
                    <a:pt x="3982710" y="169577"/>
                  </a:lnTo>
                  <a:lnTo>
                    <a:pt x="4002549" y="209115"/>
                  </a:lnTo>
                  <a:lnTo>
                    <a:pt x="4017225" y="251368"/>
                  </a:lnTo>
                  <a:lnTo>
                    <a:pt x="4026330" y="295930"/>
                  </a:lnTo>
                  <a:lnTo>
                    <a:pt x="4029455" y="342391"/>
                  </a:lnTo>
                  <a:lnTo>
                    <a:pt x="4029455" y="3082035"/>
                  </a:lnTo>
                  <a:lnTo>
                    <a:pt x="4026330" y="3128497"/>
                  </a:lnTo>
                  <a:lnTo>
                    <a:pt x="4017225" y="3173059"/>
                  </a:lnTo>
                  <a:lnTo>
                    <a:pt x="4002549" y="3215312"/>
                  </a:lnTo>
                  <a:lnTo>
                    <a:pt x="3982710" y="3254850"/>
                  </a:lnTo>
                  <a:lnTo>
                    <a:pt x="3958115" y="3291263"/>
                  </a:lnTo>
                  <a:lnTo>
                    <a:pt x="3929173" y="3324145"/>
                  </a:lnTo>
                  <a:lnTo>
                    <a:pt x="3896291" y="3353087"/>
                  </a:lnTo>
                  <a:lnTo>
                    <a:pt x="3859878" y="3377682"/>
                  </a:lnTo>
                  <a:lnTo>
                    <a:pt x="3820340" y="3397521"/>
                  </a:lnTo>
                  <a:lnTo>
                    <a:pt x="3778087" y="3412197"/>
                  </a:lnTo>
                  <a:lnTo>
                    <a:pt x="3733525" y="3421302"/>
                  </a:lnTo>
                  <a:lnTo>
                    <a:pt x="3687064" y="3424428"/>
                  </a:lnTo>
                  <a:lnTo>
                    <a:pt x="342442" y="3424428"/>
                  </a:lnTo>
                  <a:lnTo>
                    <a:pt x="295974" y="3421302"/>
                  </a:lnTo>
                  <a:lnTo>
                    <a:pt x="251407" y="3412197"/>
                  </a:lnTo>
                  <a:lnTo>
                    <a:pt x="209147" y="3397521"/>
                  </a:lnTo>
                  <a:lnTo>
                    <a:pt x="169604" y="3377682"/>
                  </a:lnTo>
                  <a:lnTo>
                    <a:pt x="133185" y="3353087"/>
                  </a:lnTo>
                  <a:lnTo>
                    <a:pt x="100298" y="3324145"/>
                  </a:lnTo>
                  <a:lnTo>
                    <a:pt x="71351" y="3291263"/>
                  </a:lnTo>
                  <a:lnTo>
                    <a:pt x="46752" y="3254850"/>
                  </a:lnTo>
                  <a:lnTo>
                    <a:pt x="26910" y="3215312"/>
                  </a:lnTo>
                  <a:lnTo>
                    <a:pt x="12232" y="3173059"/>
                  </a:lnTo>
                  <a:lnTo>
                    <a:pt x="3126" y="3128497"/>
                  </a:lnTo>
                  <a:lnTo>
                    <a:pt x="0" y="3082035"/>
                  </a:lnTo>
                  <a:lnTo>
                    <a:pt x="0" y="342391"/>
                  </a:lnTo>
                  <a:close/>
                </a:path>
              </a:pathLst>
            </a:custGeom>
            <a:ln w="15875">
              <a:solidFill>
                <a:srgbClr val="274F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2433" y="1772792"/>
            <a:ext cx="3592195" cy="26593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 marR="5080" indent="3175" algn="ctr">
              <a:lnSpc>
                <a:spcPct val="81700"/>
              </a:lnSpc>
              <a:spcBef>
                <a:spcPts val="840"/>
              </a:spcBef>
            </a:pPr>
            <a:r>
              <a:rPr sz="3400" spc="-405" dirty="0">
                <a:latin typeface="Microsoft Sans Serif"/>
                <a:cs typeface="Microsoft Sans Serif"/>
              </a:rPr>
              <a:t>C</a:t>
            </a:r>
            <a:r>
              <a:rPr sz="3400" spc="-425" dirty="0">
                <a:latin typeface="Microsoft Sans Serif"/>
                <a:cs typeface="Microsoft Sans Serif"/>
              </a:rPr>
              <a:t>D</a:t>
            </a:r>
            <a:r>
              <a:rPr sz="3400" spc="-229" dirty="0">
                <a:latin typeface="Microsoft Sans Serif"/>
                <a:cs typeface="Microsoft Sans Serif"/>
              </a:rPr>
              <a:t>M</a:t>
            </a:r>
            <a:r>
              <a:rPr sz="3400" spc="-220" dirty="0">
                <a:latin typeface="Microsoft Sans Serif"/>
                <a:cs typeface="Microsoft Sans Serif"/>
              </a:rPr>
              <a:t>A</a:t>
            </a:r>
            <a:r>
              <a:rPr sz="3400" spc="30" dirty="0">
                <a:latin typeface="Microsoft Sans Serif"/>
                <a:cs typeface="Microsoft Sans Serif"/>
              </a:rPr>
              <a:t> </a:t>
            </a:r>
            <a:r>
              <a:rPr sz="3400" spc="-195" dirty="0">
                <a:latin typeface="Microsoft Sans Serif"/>
                <a:cs typeface="Microsoft Sans Serif"/>
              </a:rPr>
              <a:t>i</a:t>
            </a:r>
            <a:r>
              <a:rPr sz="3400" spc="-415" dirty="0">
                <a:latin typeface="Microsoft Sans Serif"/>
                <a:cs typeface="Microsoft Sans Serif"/>
              </a:rPr>
              <a:t>s</a:t>
            </a:r>
            <a:r>
              <a:rPr sz="3400" spc="5" dirty="0">
                <a:latin typeface="Microsoft Sans Serif"/>
                <a:cs typeface="Microsoft Sans Serif"/>
              </a:rPr>
              <a:t> </a:t>
            </a:r>
            <a:r>
              <a:rPr sz="3400" spc="-35" dirty="0">
                <a:latin typeface="Microsoft Sans Serif"/>
                <a:cs typeface="Microsoft Sans Serif"/>
              </a:rPr>
              <a:t>ba</a:t>
            </a:r>
            <a:r>
              <a:rPr sz="3400" spc="-585" dirty="0">
                <a:latin typeface="Microsoft Sans Serif"/>
                <a:cs typeface="Microsoft Sans Serif"/>
              </a:rPr>
              <a:t>s</a:t>
            </a:r>
            <a:r>
              <a:rPr sz="3400" spc="-105" dirty="0">
                <a:latin typeface="Microsoft Sans Serif"/>
                <a:cs typeface="Microsoft Sans Serif"/>
              </a:rPr>
              <a:t>ed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225" dirty="0">
                <a:latin typeface="Microsoft Sans Serif"/>
                <a:cs typeface="Microsoft Sans Serif"/>
              </a:rPr>
              <a:t>on  </a:t>
            </a:r>
            <a:r>
              <a:rPr sz="3400" spc="-420" dirty="0">
                <a:latin typeface="Microsoft Sans Serif"/>
                <a:cs typeface="Microsoft Sans Serif"/>
              </a:rPr>
              <a:t>C</a:t>
            </a:r>
            <a:r>
              <a:rPr sz="3400" spc="-105" dirty="0">
                <a:latin typeface="Microsoft Sans Serif"/>
                <a:cs typeface="Microsoft Sans Serif"/>
              </a:rPr>
              <a:t>o</a:t>
            </a:r>
            <a:r>
              <a:rPr sz="3400" spc="-130" dirty="0">
                <a:latin typeface="Microsoft Sans Serif"/>
                <a:cs typeface="Microsoft Sans Serif"/>
              </a:rPr>
              <a:t>d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420" dirty="0">
                <a:latin typeface="Microsoft Sans Serif"/>
                <a:cs typeface="Microsoft Sans Serif"/>
              </a:rPr>
              <a:t>n</a:t>
            </a:r>
            <a:r>
              <a:rPr sz="3400" spc="-20" dirty="0">
                <a:latin typeface="Microsoft Sans Serif"/>
                <a:cs typeface="Microsoft Sans Serif"/>
              </a:rPr>
              <a:t>g</a:t>
            </a:r>
            <a:r>
              <a:rPr sz="3400" spc="15" dirty="0">
                <a:latin typeface="Microsoft Sans Serif"/>
                <a:cs typeface="Microsoft Sans Serif"/>
              </a:rPr>
              <a:t> </a:t>
            </a:r>
            <a:r>
              <a:rPr sz="3400" spc="-520" dirty="0">
                <a:latin typeface="Microsoft Sans Serif"/>
                <a:cs typeface="Microsoft Sans Serif"/>
              </a:rPr>
              <a:t>T</a:t>
            </a:r>
            <a:r>
              <a:rPr sz="3400" spc="-490" dirty="0">
                <a:latin typeface="Microsoft Sans Serif"/>
                <a:cs typeface="Microsoft Sans Serif"/>
              </a:rPr>
              <a:t>h</a:t>
            </a:r>
            <a:r>
              <a:rPr sz="3400" spc="-195" dirty="0">
                <a:latin typeface="Microsoft Sans Serif"/>
                <a:cs typeface="Microsoft Sans Serif"/>
              </a:rPr>
              <a:t>e</a:t>
            </a:r>
            <a:r>
              <a:rPr sz="3400" spc="-210" dirty="0">
                <a:latin typeface="Microsoft Sans Serif"/>
                <a:cs typeface="Microsoft Sans Serif"/>
              </a:rPr>
              <a:t>o</a:t>
            </a:r>
            <a:r>
              <a:rPr sz="3400" spc="-25" dirty="0">
                <a:latin typeface="Microsoft Sans Serif"/>
                <a:cs typeface="Microsoft Sans Serif"/>
              </a:rPr>
              <a:t>r</a:t>
            </a:r>
            <a:r>
              <a:rPr sz="3400" spc="-220" dirty="0">
                <a:latin typeface="Microsoft Sans Serif"/>
                <a:cs typeface="Microsoft Sans Serif"/>
              </a:rPr>
              <a:t>y</a:t>
            </a:r>
            <a:r>
              <a:rPr sz="3400" spc="-200" dirty="0">
                <a:latin typeface="Microsoft Sans Serif"/>
                <a:cs typeface="Microsoft Sans Serif"/>
              </a:rPr>
              <a:t>.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795" dirty="0">
                <a:latin typeface="Microsoft Sans Serif"/>
                <a:cs typeface="Microsoft Sans Serif"/>
              </a:rPr>
              <a:t>E</a:t>
            </a:r>
            <a:r>
              <a:rPr sz="3400" spc="-40" dirty="0">
                <a:latin typeface="Microsoft Sans Serif"/>
                <a:cs typeface="Microsoft Sans Serif"/>
              </a:rPr>
              <a:t>a</a:t>
            </a:r>
            <a:r>
              <a:rPr sz="3400" spc="-280" dirty="0">
                <a:latin typeface="Microsoft Sans Serif"/>
                <a:cs typeface="Microsoft Sans Serif"/>
              </a:rPr>
              <a:t>c</a:t>
            </a:r>
            <a:r>
              <a:rPr sz="3400" spc="-265" dirty="0">
                <a:latin typeface="Microsoft Sans Serif"/>
                <a:cs typeface="Microsoft Sans Serif"/>
              </a:rPr>
              <a:t>h  </a:t>
            </a:r>
            <a:r>
              <a:rPr sz="3400" spc="-585" dirty="0">
                <a:latin typeface="Microsoft Sans Serif"/>
                <a:cs typeface="Microsoft Sans Serif"/>
              </a:rPr>
              <a:t>s</a:t>
            </a:r>
            <a:r>
              <a:rPr sz="3400" spc="-15" dirty="0">
                <a:latin typeface="Microsoft Sans Serif"/>
                <a:cs typeface="Microsoft Sans Serif"/>
              </a:rPr>
              <a:t>t</a:t>
            </a:r>
            <a:r>
              <a:rPr sz="3400" spc="-55" dirty="0">
                <a:latin typeface="Microsoft Sans Serif"/>
                <a:cs typeface="Microsoft Sans Serif"/>
              </a:rPr>
              <a:t>a</a:t>
            </a:r>
            <a:r>
              <a:rPr sz="3400" spc="-35" dirty="0">
                <a:latin typeface="Microsoft Sans Serif"/>
                <a:cs typeface="Microsoft Sans Serif"/>
              </a:rPr>
              <a:t>t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300" dirty="0">
                <a:latin typeface="Microsoft Sans Serif"/>
                <a:cs typeface="Microsoft Sans Serif"/>
              </a:rPr>
              <a:t>on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570" dirty="0">
                <a:latin typeface="Microsoft Sans Serif"/>
                <a:cs typeface="Microsoft Sans Serif"/>
              </a:rPr>
              <a:t>s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40" dirty="0">
                <a:latin typeface="Microsoft Sans Serif"/>
                <a:cs typeface="Microsoft Sans Serif"/>
              </a:rPr>
              <a:t>a</a:t>
            </a:r>
            <a:r>
              <a:rPr sz="3400" spc="-585" dirty="0">
                <a:latin typeface="Microsoft Sans Serif"/>
                <a:cs typeface="Microsoft Sans Serif"/>
              </a:rPr>
              <a:t>ss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35" dirty="0">
                <a:latin typeface="Microsoft Sans Serif"/>
                <a:cs typeface="Microsoft Sans Serif"/>
              </a:rPr>
              <a:t>g</a:t>
            </a:r>
            <a:r>
              <a:rPr sz="3400" spc="-420" dirty="0">
                <a:latin typeface="Microsoft Sans Serif"/>
                <a:cs typeface="Microsoft Sans Serif"/>
              </a:rPr>
              <a:t>n</a:t>
            </a:r>
            <a:r>
              <a:rPr sz="3400" spc="-105" dirty="0">
                <a:latin typeface="Microsoft Sans Serif"/>
                <a:cs typeface="Microsoft Sans Serif"/>
              </a:rPr>
              <a:t>ed</a:t>
            </a:r>
            <a:r>
              <a:rPr sz="3400" spc="30" dirty="0">
                <a:latin typeface="Microsoft Sans Serif"/>
                <a:cs typeface="Microsoft Sans Serif"/>
              </a:rPr>
              <a:t> </a:t>
            </a:r>
            <a:r>
              <a:rPr sz="3400" spc="-15" dirty="0">
                <a:latin typeface="Microsoft Sans Serif"/>
                <a:cs typeface="Microsoft Sans Serif"/>
              </a:rPr>
              <a:t>a  </a:t>
            </a:r>
            <a:r>
              <a:rPr sz="3400" spc="-405" dirty="0">
                <a:latin typeface="Microsoft Sans Serif"/>
                <a:cs typeface="Microsoft Sans Serif"/>
              </a:rPr>
              <a:t>c</a:t>
            </a:r>
            <a:r>
              <a:rPr sz="3400" spc="-105" dirty="0">
                <a:latin typeface="Microsoft Sans Serif"/>
                <a:cs typeface="Microsoft Sans Serif"/>
              </a:rPr>
              <a:t>o</a:t>
            </a:r>
            <a:r>
              <a:rPr sz="3400" spc="-130" dirty="0">
                <a:latin typeface="Microsoft Sans Serif"/>
                <a:cs typeface="Microsoft Sans Serif"/>
              </a:rPr>
              <a:t>d</a:t>
            </a:r>
            <a:r>
              <a:rPr sz="3400" spc="-335" dirty="0">
                <a:latin typeface="Microsoft Sans Serif"/>
                <a:cs typeface="Microsoft Sans Serif"/>
              </a:rPr>
              <a:t>e</a:t>
            </a:r>
            <a:r>
              <a:rPr sz="3400" spc="-204" dirty="0">
                <a:latin typeface="Microsoft Sans Serif"/>
                <a:cs typeface="Microsoft Sans Serif"/>
              </a:rPr>
              <a:t>,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210" dirty="0">
                <a:latin typeface="Microsoft Sans Serif"/>
                <a:cs typeface="Microsoft Sans Serif"/>
              </a:rPr>
              <a:t>w</a:t>
            </a:r>
            <a:r>
              <a:rPr sz="3400" spc="-420" dirty="0">
                <a:latin typeface="Microsoft Sans Serif"/>
                <a:cs typeface="Microsoft Sans Serif"/>
              </a:rPr>
              <a:t>h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280" dirty="0">
                <a:latin typeface="Microsoft Sans Serif"/>
                <a:cs typeface="Microsoft Sans Serif"/>
              </a:rPr>
              <a:t>c</a:t>
            </a:r>
            <a:r>
              <a:rPr sz="3400" spc="-405" dirty="0">
                <a:latin typeface="Microsoft Sans Serif"/>
                <a:cs typeface="Microsoft Sans Serif"/>
              </a:rPr>
              <a:t>h</a:t>
            </a:r>
            <a:r>
              <a:rPr sz="3400" spc="20" dirty="0">
                <a:latin typeface="Microsoft Sans Serif"/>
                <a:cs typeface="Microsoft Sans Serif"/>
              </a:rPr>
              <a:t> </a:t>
            </a:r>
            <a:r>
              <a:rPr sz="3400" spc="-50" dirty="0">
                <a:latin typeface="Microsoft Sans Serif"/>
                <a:cs typeface="Microsoft Sans Serif"/>
              </a:rPr>
              <a:t>i</a:t>
            </a:r>
            <a:r>
              <a:rPr sz="3400" spc="-570" dirty="0">
                <a:latin typeface="Microsoft Sans Serif"/>
                <a:cs typeface="Microsoft Sans Serif"/>
              </a:rPr>
              <a:t>s</a:t>
            </a:r>
            <a:r>
              <a:rPr sz="3400" spc="25" dirty="0">
                <a:latin typeface="Microsoft Sans Serif"/>
                <a:cs typeface="Microsoft Sans Serif"/>
              </a:rPr>
              <a:t> </a:t>
            </a:r>
            <a:r>
              <a:rPr sz="3400" spc="-15" dirty="0">
                <a:latin typeface="Microsoft Sans Serif"/>
                <a:cs typeface="Microsoft Sans Serif"/>
              </a:rPr>
              <a:t>a  </a:t>
            </a:r>
            <a:r>
              <a:rPr sz="3400" spc="-590" dirty="0">
                <a:latin typeface="Microsoft Sans Serif"/>
                <a:cs typeface="Microsoft Sans Serif"/>
              </a:rPr>
              <a:t>s</a:t>
            </a:r>
            <a:r>
              <a:rPr sz="3400" spc="-105" dirty="0">
                <a:latin typeface="Microsoft Sans Serif"/>
                <a:cs typeface="Microsoft Sans Serif"/>
              </a:rPr>
              <a:t>e</a:t>
            </a:r>
            <a:r>
              <a:rPr sz="3400" spc="-130" dirty="0">
                <a:latin typeface="Microsoft Sans Serif"/>
                <a:cs typeface="Microsoft Sans Serif"/>
              </a:rPr>
              <a:t>q</a:t>
            </a:r>
            <a:r>
              <a:rPr sz="3400" spc="-420" dirty="0">
                <a:latin typeface="Microsoft Sans Serif"/>
                <a:cs typeface="Microsoft Sans Serif"/>
              </a:rPr>
              <a:t>u</a:t>
            </a:r>
            <a:r>
              <a:rPr sz="3400" spc="-300" dirty="0">
                <a:latin typeface="Microsoft Sans Serif"/>
                <a:cs typeface="Microsoft Sans Serif"/>
              </a:rPr>
              <a:t>e</a:t>
            </a:r>
            <a:r>
              <a:rPr sz="3400" spc="-325" dirty="0">
                <a:latin typeface="Microsoft Sans Serif"/>
                <a:cs typeface="Microsoft Sans Serif"/>
              </a:rPr>
              <a:t>n</a:t>
            </a:r>
            <a:r>
              <a:rPr sz="3400" spc="-409" dirty="0">
                <a:latin typeface="Microsoft Sans Serif"/>
                <a:cs typeface="Microsoft Sans Serif"/>
              </a:rPr>
              <a:t>c</a:t>
            </a:r>
            <a:r>
              <a:rPr sz="3400" spc="-195" dirty="0">
                <a:latin typeface="Microsoft Sans Serif"/>
                <a:cs typeface="Microsoft Sans Serif"/>
              </a:rPr>
              <a:t>e</a:t>
            </a:r>
            <a:r>
              <a:rPr sz="3400" spc="30" dirty="0">
                <a:latin typeface="Microsoft Sans Serif"/>
                <a:cs typeface="Microsoft Sans Serif"/>
              </a:rPr>
              <a:t> </a:t>
            </a:r>
            <a:r>
              <a:rPr sz="3400" spc="-5" dirty="0">
                <a:latin typeface="Microsoft Sans Serif"/>
                <a:cs typeface="Microsoft Sans Serif"/>
              </a:rPr>
              <a:t>of</a:t>
            </a:r>
            <a:r>
              <a:rPr sz="3400" spc="105" dirty="0">
                <a:latin typeface="Microsoft Sans Serif"/>
                <a:cs typeface="Microsoft Sans Serif"/>
              </a:rPr>
              <a:t> </a:t>
            </a:r>
            <a:r>
              <a:rPr sz="3400" spc="-420" dirty="0">
                <a:latin typeface="Microsoft Sans Serif"/>
                <a:cs typeface="Microsoft Sans Serif"/>
              </a:rPr>
              <a:t>nu</a:t>
            </a:r>
            <a:r>
              <a:rPr sz="3400" spc="-585" dirty="0">
                <a:latin typeface="Microsoft Sans Serif"/>
                <a:cs typeface="Microsoft Sans Serif"/>
              </a:rPr>
              <a:t>m</a:t>
            </a:r>
            <a:r>
              <a:rPr sz="3400" spc="-40" dirty="0">
                <a:latin typeface="Microsoft Sans Serif"/>
                <a:cs typeface="Microsoft Sans Serif"/>
              </a:rPr>
              <a:t>b</a:t>
            </a:r>
            <a:r>
              <a:rPr sz="3400" spc="-125" dirty="0">
                <a:latin typeface="Microsoft Sans Serif"/>
                <a:cs typeface="Microsoft Sans Serif"/>
              </a:rPr>
              <a:t>e</a:t>
            </a:r>
            <a:r>
              <a:rPr sz="3400" spc="-100" dirty="0">
                <a:latin typeface="Microsoft Sans Serif"/>
                <a:cs typeface="Microsoft Sans Serif"/>
              </a:rPr>
              <a:t>r</a:t>
            </a:r>
            <a:r>
              <a:rPr sz="3400" spc="-395" dirty="0">
                <a:latin typeface="Microsoft Sans Serif"/>
                <a:cs typeface="Microsoft Sans Serif"/>
              </a:rPr>
              <a:t>s  </a:t>
            </a:r>
            <a:r>
              <a:rPr sz="3400" spc="-125" dirty="0">
                <a:latin typeface="Microsoft Sans Serif"/>
                <a:cs typeface="Microsoft Sans Serif"/>
              </a:rPr>
              <a:t>called</a:t>
            </a:r>
            <a:r>
              <a:rPr sz="3400" spc="15" dirty="0">
                <a:latin typeface="Microsoft Sans Serif"/>
                <a:cs typeface="Microsoft Sans Serif"/>
              </a:rPr>
              <a:t> </a:t>
            </a:r>
            <a:r>
              <a:rPr sz="3400" spc="-270" dirty="0">
                <a:latin typeface="Microsoft Sans Serif"/>
                <a:cs typeface="Microsoft Sans Serif"/>
              </a:rPr>
              <a:t>chips.</a:t>
            </a:r>
            <a:endParaRPr sz="34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54752" y="460248"/>
            <a:ext cx="6760845" cy="5108575"/>
            <a:chOff x="5254752" y="460248"/>
            <a:chExt cx="6760845" cy="5108575"/>
          </a:xfrm>
        </p:grpSpPr>
        <p:sp>
          <p:nvSpPr>
            <p:cNvPr id="10" name="object 10"/>
            <p:cNvSpPr/>
            <p:nvPr/>
          </p:nvSpPr>
          <p:spPr>
            <a:xfrm>
              <a:off x="6019800" y="1074420"/>
              <a:ext cx="4340860" cy="2755900"/>
            </a:xfrm>
            <a:custGeom>
              <a:avLst/>
              <a:gdLst/>
              <a:ahLst/>
              <a:cxnLst/>
              <a:rect l="l" t="t" r="r" b="b"/>
              <a:pathLst>
                <a:path w="4340859" h="2755900">
                  <a:moveTo>
                    <a:pt x="4064761" y="0"/>
                  </a:moveTo>
                  <a:lnTo>
                    <a:pt x="275589" y="0"/>
                  </a:lnTo>
                  <a:lnTo>
                    <a:pt x="226034" y="4437"/>
                  </a:lnTo>
                  <a:lnTo>
                    <a:pt x="179399" y="17233"/>
                  </a:lnTo>
                  <a:lnTo>
                    <a:pt x="136463" y="37610"/>
                  </a:lnTo>
                  <a:lnTo>
                    <a:pt x="98002" y="64792"/>
                  </a:lnTo>
                  <a:lnTo>
                    <a:pt x="64792" y="98002"/>
                  </a:lnTo>
                  <a:lnTo>
                    <a:pt x="37610" y="136463"/>
                  </a:lnTo>
                  <a:lnTo>
                    <a:pt x="17233" y="179399"/>
                  </a:lnTo>
                  <a:lnTo>
                    <a:pt x="4437" y="226034"/>
                  </a:lnTo>
                  <a:lnTo>
                    <a:pt x="0" y="275589"/>
                  </a:lnTo>
                  <a:lnTo>
                    <a:pt x="0" y="2479802"/>
                  </a:lnTo>
                  <a:lnTo>
                    <a:pt x="4437" y="2529357"/>
                  </a:lnTo>
                  <a:lnTo>
                    <a:pt x="17233" y="2575992"/>
                  </a:lnTo>
                  <a:lnTo>
                    <a:pt x="37610" y="2618928"/>
                  </a:lnTo>
                  <a:lnTo>
                    <a:pt x="64792" y="2657389"/>
                  </a:lnTo>
                  <a:lnTo>
                    <a:pt x="98002" y="2690599"/>
                  </a:lnTo>
                  <a:lnTo>
                    <a:pt x="136463" y="2717781"/>
                  </a:lnTo>
                  <a:lnTo>
                    <a:pt x="179399" y="2738158"/>
                  </a:lnTo>
                  <a:lnTo>
                    <a:pt x="226034" y="2750954"/>
                  </a:lnTo>
                  <a:lnTo>
                    <a:pt x="275589" y="2755391"/>
                  </a:lnTo>
                  <a:lnTo>
                    <a:pt x="4064761" y="2755391"/>
                  </a:lnTo>
                  <a:lnTo>
                    <a:pt x="4114317" y="2750954"/>
                  </a:lnTo>
                  <a:lnTo>
                    <a:pt x="4160952" y="2738158"/>
                  </a:lnTo>
                  <a:lnTo>
                    <a:pt x="4203888" y="2717781"/>
                  </a:lnTo>
                  <a:lnTo>
                    <a:pt x="4242349" y="2690599"/>
                  </a:lnTo>
                  <a:lnTo>
                    <a:pt x="4275559" y="2657389"/>
                  </a:lnTo>
                  <a:lnTo>
                    <a:pt x="4302741" y="2618928"/>
                  </a:lnTo>
                  <a:lnTo>
                    <a:pt x="4323118" y="2575992"/>
                  </a:lnTo>
                  <a:lnTo>
                    <a:pt x="4335914" y="2529357"/>
                  </a:lnTo>
                  <a:lnTo>
                    <a:pt x="4340352" y="2479802"/>
                  </a:lnTo>
                  <a:lnTo>
                    <a:pt x="4340352" y="275589"/>
                  </a:lnTo>
                  <a:lnTo>
                    <a:pt x="4335914" y="226034"/>
                  </a:lnTo>
                  <a:lnTo>
                    <a:pt x="4323118" y="179399"/>
                  </a:lnTo>
                  <a:lnTo>
                    <a:pt x="4302741" y="136463"/>
                  </a:lnTo>
                  <a:lnTo>
                    <a:pt x="4275559" y="98002"/>
                  </a:lnTo>
                  <a:lnTo>
                    <a:pt x="4242349" y="64792"/>
                  </a:lnTo>
                  <a:lnTo>
                    <a:pt x="4203888" y="37610"/>
                  </a:lnTo>
                  <a:lnTo>
                    <a:pt x="4160952" y="17233"/>
                  </a:lnTo>
                  <a:lnTo>
                    <a:pt x="4114317" y="4437"/>
                  </a:lnTo>
                  <a:lnTo>
                    <a:pt x="4064761" y="0"/>
                  </a:lnTo>
                  <a:close/>
                </a:path>
              </a:pathLst>
            </a:custGeom>
            <a:solidFill>
              <a:srgbClr val="274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9800" y="1074420"/>
              <a:ext cx="4340860" cy="2755900"/>
            </a:xfrm>
            <a:custGeom>
              <a:avLst/>
              <a:gdLst/>
              <a:ahLst/>
              <a:cxnLst/>
              <a:rect l="l" t="t" r="r" b="b"/>
              <a:pathLst>
                <a:path w="4340859" h="2755900">
                  <a:moveTo>
                    <a:pt x="0" y="275589"/>
                  </a:moveTo>
                  <a:lnTo>
                    <a:pt x="4437" y="226034"/>
                  </a:lnTo>
                  <a:lnTo>
                    <a:pt x="17233" y="179399"/>
                  </a:lnTo>
                  <a:lnTo>
                    <a:pt x="37610" y="136463"/>
                  </a:lnTo>
                  <a:lnTo>
                    <a:pt x="64792" y="98002"/>
                  </a:lnTo>
                  <a:lnTo>
                    <a:pt x="98002" y="64792"/>
                  </a:lnTo>
                  <a:lnTo>
                    <a:pt x="136463" y="37610"/>
                  </a:lnTo>
                  <a:lnTo>
                    <a:pt x="179399" y="17233"/>
                  </a:lnTo>
                  <a:lnTo>
                    <a:pt x="226034" y="4437"/>
                  </a:lnTo>
                  <a:lnTo>
                    <a:pt x="275589" y="0"/>
                  </a:lnTo>
                  <a:lnTo>
                    <a:pt x="4064761" y="0"/>
                  </a:lnTo>
                  <a:lnTo>
                    <a:pt x="4114317" y="4437"/>
                  </a:lnTo>
                  <a:lnTo>
                    <a:pt x="4160952" y="17233"/>
                  </a:lnTo>
                  <a:lnTo>
                    <a:pt x="4203888" y="37610"/>
                  </a:lnTo>
                  <a:lnTo>
                    <a:pt x="4242349" y="64792"/>
                  </a:lnTo>
                  <a:lnTo>
                    <a:pt x="4275559" y="98002"/>
                  </a:lnTo>
                  <a:lnTo>
                    <a:pt x="4302741" y="136463"/>
                  </a:lnTo>
                  <a:lnTo>
                    <a:pt x="4323118" y="179399"/>
                  </a:lnTo>
                  <a:lnTo>
                    <a:pt x="4335914" y="226034"/>
                  </a:lnTo>
                  <a:lnTo>
                    <a:pt x="4340352" y="275589"/>
                  </a:lnTo>
                  <a:lnTo>
                    <a:pt x="4340352" y="2479802"/>
                  </a:lnTo>
                  <a:lnTo>
                    <a:pt x="4335914" y="2529357"/>
                  </a:lnTo>
                  <a:lnTo>
                    <a:pt x="4323118" y="2575992"/>
                  </a:lnTo>
                  <a:lnTo>
                    <a:pt x="4302741" y="2618928"/>
                  </a:lnTo>
                  <a:lnTo>
                    <a:pt x="4275559" y="2657389"/>
                  </a:lnTo>
                  <a:lnTo>
                    <a:pt x="4242349" y="2690599"/>
                  </a:lnTo>
                  <a:lnTo>
                    <a:pt x="4203888" y="2717781"/>
                  </a:lnTo>
                  <a:lnTo>
                    <a:pt x="4160952" y="2738158"/>
                  </a:lnTo>
                  <a:lnTo>
                    <a:pt x="4114317" y="2750954"/>
                  </a:lnTo>
                  <a:lnTo>
                    <a:pt x="4064761" y="2755391"/>
                  </a:lnTo>
                  <a:lnTo>
                    <a:pt x="275589" y="2755391"/>
                  </a:lnTo>
                  <a:lnTo>
                    <a:pt x="226034" y="2750954"/>
                  </a:lnTo>
                  <a:lnTo>
                    <a:pt x="179399" y="2738158"/>
                  </a:lnTo>
                  <a:lnTo>
                    <a:pt x="136463" y="2717781"/>
                  </a:lnTo>
                  <a:lnTo>
                    <a:pt x="98002" y="2690599"/>
                  </a:lnTo>
                  <a:lnTo>
                    <a:pt x="64792" y="2657389"/>
                  </a:lnTo>
                  <a:lnTo>
                    <a:pt x="37610" y="2618928"/>
                  </a:lnTo>
                  <a:lnTo>
                    <a:pt x="17233" y="2575992"/>
                  </a:lnTo>
                  <a:lnTo>
                    <a:pt x="4437" y="2529357"/>
                  </a:lnTo>
                  <a:lnTo>
                    <a:pt x="0" y="2479802"/>
                  </a:lnTo>
                  <a:lnTo>
                    <a:pt x="0" y="27558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02908" y="1531620"/>
              <a:ext cx="4338955" cy="2755900"/>
            </a:xfrm>
            <a:custGeom>
              <a:avLst/>
              <a:gdLst/>
              <a:ahLst/>
              <a:cxnLst/>
              <a:rect l="l" t="t" r="r" b="b"/>
              <a:pathLst>
                <a:path w="4338955" h="2755900">
                  <a:moveTo>
                    <a:pt x="4063238" y="0"/>
                  </a:moveTo>
                  <a:lnTo>
                    <a:pt x="275590" y="0"/>
                  </a:lnTo>
                  <a:lnTo>
                    <a:pt x="226034" y="4437"/>
                  </a:lnTo>
                  <a:lnTo>
                    <a:pt x="179399" y="17233"/>
                  </a:lnTo>
                  <a:lnTo>
                    <a:pt x="136463" y="37610"/>
                  </a:lnTo>
                  <a:lnTo>
                    <a:pt x="98002" y="64792"/>
                  </a:lnTo>
                  <a:lnTo>
                    <a:pt x="64792" y="98002"/>
                  </a:lnTo>
                  <a:lnTo>
                    <a:pt x="37610" y="136463"/>
                  </a:lnTo>
                  <a:lnTo>
                    <a:pt x="17233" y="179399"/>
                  </a:lnTo>
                  <a:lnTo>
                    <a:pt x="4437" y="226034"/>
                  </a:lnTo>
                  <a:lnTo>
                    <a:pt x="0" y="275589"/>
                  </a:lnTo>
                  <a:lnTo>
                    <a:pt x="0" y="2479802"/>
                  </a:lnTo>
                  <a:lnTo>
                    <a:pt x="4437" y="2529357"/>
                  </a:lnTo>
                  <a:lnTo>
                    <a:pt x="17233" y="2575992"/>
                  </a:lnTo>
                  <a:lnTo>
                    <a:pt x="37610" y="2618928"/>
                  </a:lnTo>
                  <a:lnTo>
                    <a:pt x="64792" y="2657389"/>
                  </a:lnTo>
                  <a:lnTo>
                    <a:pt x="98002" y="2690599"/>
                  </a:lnTo>
                  <a:lnTo>
                    <a:pt x="136463" y="2717781"/>
                  </a:lnTo>
                  <a:lnTo>
                    <a:pt x="179399" y="2738158"/>
                  </a:lnTo>
                  <a:lnTo>
                    <a:pt x="226034" y="2750954"/>
                  </a:lnTo>
                  <a:lnTo>
                    <a:pt x="275590" y="2755391"/>
                  </a:lnTo>
                  <a:lnTo>
                    <a:pt x="4063238" y="2755391"/>
                  </a:lnTo>
                  <a:lnTo>
                    <a:pt x="4112793" y="2750954"/>
                  </a:lnTo>
                  <a:lnTo>
                    <a:pt x="4159428" y="2738158"/>
                  </a:lnTo>
                  <a:lnTo>
                    <a:pt x="4202364" y="2717781"/>
                  </a:lnTo>
                  <a:lnTo>
                    <a:pt x="4240825" y="2690599"/>
                  </a:lnTo>
                  <a:lnTo>
                    <a:pt x="4274035" y="2657389"/>
                  </a:lnTo>
                  <a:lnTo>
                    <a:pt x="4301217" y="2618928"/>
                  </a:lnTo>
                  <a:lnTo>
                    <a:pt x="4321594" y="2575992"/>
                  </a:lnTo>
                  <a:lnTo>
                    <a:pt x="4334390" y="2529357"/>
                  </a:lnTo>
                  <a:lnTo>
                    <a:pt x="4338828" y="2479802"/>
                  </a:lnTo>
                  <a:lnTo>
                    <a:pt x="4338828" y="275589"/>
                  </a:lnTo>
                  <a:lnTo>
                    <a:pt x="4334390" y="226034"/>
                  </a:lnTo>
                  <a:lnTo>
                    <a:pt x="4321594" y="179399"/>
                  </a:lnTo>
                  <a:lnTo>
                    <a:pt x="4301217" y="136463"/>
                  </a:lnTo>
                  <a:lnTo>
                    <a:pt x="4274035" y="98002"/>
                  </a:lnTo>
                  <a:lnTo>
                    <a:pt x="4240825" y="64792"/>
                  </a:lnTo>
                  <a:lnTo>
                    <a:pt x="4202364" y="37610"/>
                  </a:lnTo>
                  <a:lnTo>
                    <a:pt x="4159428" y="17233"/>
                  </a:lnTo>
                  <a:lnTo>
                    <a:pt x="4112793" y="4437"/>
                  </a:lnTo>
                  <a:lnTo>
                    <a:pt x="406323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02908" y="1531620"/>
              <a:ext cx="4338955" cy="2755900"/>
            </a:xfrm>
            <a:custGeom>
              <a:avLst/>
              <a:gdLst/>
              <a:ahLst/>
              <a:cxnLst/>
              <a:rect l="l" t="t" r="r" b="b"/>
              <a:pathLst>
                <a:path w="4338955" h="2755900">
                  <a:moveTo>
                    <a:pt x="0" y="275589"/>
                  </a:moveTo>
                  <a:lnTo>
                    <a:pt x="4437" y="226034"/>
                  </a:lnTo>
                  <a:lnTo>
                    <a:pt x="17233" y="179399"/>
                  </a:lnTo>
                  <a:lnTo>
                    <a:pt x="37610" y="136463"/>
                  </a:lnTo>
                  <a:lnTo>
                    <a:pt x="64792" y="98002"/>
                  </a:lnTo>
                  <a:lnTo>
                    <a:pt x="98002" y="64792"/>
                  </a:lnTo>
                  <a:lnTo>
                    <a:pt x="136463" y="37610"/>
                  </a:lnTo>
                  <a:lnTo>
                    <a:pt x="179399" y="17233"/>
                  </a:lnTo>
                  <a:lnTo>
                    <a:pt x="226034" y="4437"/>
                  </a:lnTo>
                  <a:lnTo>
                    <a:pt x="275590" y="0"/>
                  </a:lnTo>
                  <a:lnTo>
                    <a:pt x="4063238" y="0"/>
                  </a:lnTo>
                  <a:lnTo>
                    <a:pt x="4112793" y="4437"/>
                  </a:lnTo>
                  <a:lnTo>
                    <a:pt x="4159428" y="17233"/>
                  </a:lnTo>
                  <a:lnTo>
                    <a:pt x="4202364" y="37610"/>
                  </a:lnTo>
                  <a:lnTo>
                    <a:pt x="4240825" y="64792"/>
                  </a:lnTo>
                  <a:lnTo>
                    <a:pt x="4274035" y="98002"/>
                  </a:lnTo>
                  <a:lnTo>
                    <a:pt x="4301217" y="136463"/>
                  </a:lnTo>
                  <a:lnTo>
                    <a:pt x="4321594" y="179399"/>
                  </a:lnTo>
                  <a:lnTo>
                    <a:pt x="4334390" y="226034"/>
                  </a:lnTo>
                  <a:lnTo>
                    <a:pt x="4338828" y="275589"/>
                  </a:lnTo>
                  <a:lnTo>
                    <a:pt x="4338828" y="2479802"/>
                  </a:lnTo>
                  <a:lnTo>
                    <a:pt x="4334390" y="2529357"/>
                  </a:lnTo>
                  <a:lnTo>
                    <a:pt x="4321594" y="2575992"/>
                  </a:lnTo>
                  <a:lnTo>
                    <a:pt x="4301217" y="2618928"/>
                  </a:lnTo>
                  <a:lnTo>
                    <a:pt x="4274035" y="2657389"/>
                  </a:lnTo>
                  <a:lnTo>
                    <a:pt x="4240825" y="2690599"/>
                  </a:lnTo>
                  <a:lnTo>
                    <a:pt x="4202364" y="2717781"/>
                  </a:lnTo>
                  <a:lnTo>
                    <a:pt x="4159428" y="2738158"/>
                  </a:lnTo>
                  <a:lnTo>
                    <a:pt x="4112793" y="2750954"/>
                  </a:lnTo>
                  <a:lnTo>
                    <a:pt x="4063238" y="2755391"/>
                  </a:lnTo>
                  <a:lnTo>
                    <a:pt x="275590" y="2755391"/>
                  </a:lnTo>
                  <a:lnTo>
                    <a:pt x="226034" y="2750954"/>
                  </a:lnTo>
                  <a:lnTo>
                    <a:pt x="179399" y="2738158"/>
                  </a:lnTo>
                  <a:lnTo>
                    <a:pt x="136463" y="2717781"/>
                  </a:lnTo>
                  <a:lnTo>
                    <a:pt x="98002" y="2690599"/>
                  </a:lnTo>
                  <a:lnTo>
                    <a:pt x="64792" y="2657389"/>
                  </a:lnTo>
                  <a:lnTo>
                    <a:pt x="37610" y="2618928"/>
                  </a:lnTo>
                  <a:lnTo>
                    <a:pt x="17233" y="2575992"/>
                  </a:lnTo>
                  <a:lnTo>
                    <a:pt x="4437" y="2529357"/>
                  </a:lnTo>
                  <a:lnTo>
                    <a:pt x="0" y="2479802"/>
                  </a:lnTo>
                  <a:lnTo>
                    <a:pt x="0" y="275589"/>
                  </a:lnTo>
                  <a:close/>
                </a:path>
              </a:pathLst>
            </a:custGeom>
            <a:ln w="15875">
              <a:solidFill>
                <a:srgbClr val="274F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4752" y="460248"/>
              <a:ext cx="6760464" cy="510844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316" y="5618988"/>
            <a:ext cx="8775192" cy="86410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4108" y="3700271"/>
            <a:ext cx="7258050" cy="7277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6272" y="2853054"/>
            <a:ext cx="324485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indent="1116965">
              <a:lnSpc>
                <a:spcPts val="3890"/>
              </a:lnSpc>
              <a:spcBef>
                <a:spcPts val="585"/>
              </a:spcBef>
            </a:pPr>
            <a:r>
              <a:rPr sz="3600" spc="-465" dirty="0">
                <a:latin typeface="Microsoft Sans Serif"/>
                <a:cs typeface="Microsoft Sans Serif"/>
              </a:rPr>
              <a:t>DATA </a:t>
            </a:r>
            <a:r>
              <a:rPr sz="3600" spc="-459" dirty="0">
                <a:latin typeface="Microsoft Sans Serif"/>
                <a:cs typeface="Microsoft Sans Serif"/>
              </a:rPr>
              <a:t> </a:t>
            </a:r>
            <a:r>
              <a:rPr sz="3600" spc="-760" dirty="0">
                <a:latin typeface="Microsoft Sans Serif"/>
                <a:cs typeface="Microsoft Sans Serif"/>
              </a:rPr>
              <a:t>REPRES</a:t>
            </a:r>
            <a:r>
              <a:rPr sz="3600" spc="-755" dirty="0">
                <a:latin typeface="Microsoft Sans Serif"/>
                <a:cs typeface="Microsoft Sans Serif"/>
              </a:rPr>
              <a:t>E</a:t>
            </a:r>
            <a:r>
              <a:rPr sz="3600" spc="-445" dirty="0">
                <a:latin typeface="Microsoft Sans Serif"/>
                <a:cs typeface="Microsoft Sans Serif"/>
              </a:rPr>
              <a:t>N</a:t>
            </a:r>
            <a:r>
              <a:rPr sz="3600" spc="-459" dirty="0">
                <a:latin typeface="Microsoft Sans Serif"/>
                <a:cs typeface="Microsoft Sans Serif"/>
              </a:rPr>
              <a:t>T</a:t>
            </a:r>
            <a:r>
              <a:rPr sz="3600" spc="-415" dirty="0">
                <a:latin typeface="Microsoft Sans Serif"/>
                <a:cs typeface="Microsoft Sans Serif"/>
              </a:rPr>
              <a:t>A</a:t>
            </a:r>
            <a:r>
              <a:rPr sz="3600" spc="-265" dirty="0">
                <a:latin typeface="Microsoft Sans Serif"/>
                <a:cs typeface="Microsoft Sans Serif"/>
              </a:rPr>
              <a:t>TION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1870" y="1269284"/>
            <a:ext cx="6464300" cy="134810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Times New Roman"/>
                <a:cs typeface="Times New Roman"/>
              </a:rPr>
              <a:t>RULES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ENCODING</a:t>
            </a:r>
            <a:endParaRPr sz="2200">
              <a:latin typeface="Times New Roman"/>
              <a:cs typeface="Times New Roman"/>
            </a:endParaRPr>
          </a:p>
          <a:p>
            <a:pPr marL="253365" indent="-22923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53365" algn="l"/>
                <a:tab pos="254000" algn="l"/>
              </a:tabLst>
            </a:pPr>
            <a:r>
              <a:rPr sz="2200" spc="-5" dirty="0">
                <a:latin typeface="Times New Roman"/>
                <a:cs typeface="Times New Roman"/>
              </a:rPr>
              <a:t>IF 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210" dirty="0">
                <a:latin typeface="Times New Roman"/>
                <a:cs typeface="Times New Roman"/>
              </a:rPr>
              <a:t>T</a:t>
            </a:r>
            <a:r>
              <a:rPr sz="2200" spc="-275" dirty="0">
                <a:latin typeface="Times New Roman"/>
                <a:cs typeface="Times New Roman"/>
              </a:rPr>
              <a:t>A</a:t>
            </a:r>
            <a:r>
              <a:rPr sz="2200" spc="-30" dirty="0">
                <a:latin typeface="Times New Roman"/>
                <a:cs typeface="Times New Roman"/>
              </a:rPr>
              <a:t>TI</a:t>
            </a:r>
            <a:r>
              <a:rPr sz="2200" spc="-35" dirty="0">
                <a:latin typeface="Times New Roman"/>
                <a:cs typeface="Times New Roman"/>
              </a:rPr>
              <a:t>O</a:t>
            </a:r>
            <a:r>
              <a:rPr sz="2200" spc="-5" dirty="0">
                <a:latin typeface="Times New Roman"/>
                <a:cs typeface="Times New Roman"/>
              </a:rPr>
              <a:t>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SE</a:t>
            </a:r>
            <a:r>
              <a:rPr sz="2200" spc="-20" dirty="0">
                <a:latin typeface="Times New Roman"/>
                <a:cs typeface="Times New Roman"/>
              </a:rPr>
              <a:t>ND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0 </a:t>
            </a:r>
            <a:r>
              <a:rPr sz="2200" spc="-20" dirty="0">
                <a:latin typeface="Times New Roman"/>
                <a:cs typeface="Times New Roman"/>
              </a:rPr>
              <a:t>BI</a:t>
            </a:r>
            <a:r>
              <a:rPr sz="2200" spc="-185" dirty="0">
                <a:latin typeface="Times New Roman"/>
                <a:cs typeface="Times New Roman"/>
              </a:rPr>
              <a:t>T</a:t>
            </a:r>
            <a:r>
              <a:rPr sz="2200" spc="-5" dirty="0">
                <a:latin typeface="Times New Roman"/>
                <a:cs typeface="Times New Roman"/>
              </a:rPr>
              <a:t>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20" dirty="0">
                <a:latin typeface="Times New Roman"/>
                <a:cs typeface="Times New Roman"/>
              </a:rPr>
              <a:t>NCOD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1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-1</a:t>
            </a:r>
            <a:endParaRPr sz="2200">
              <a:latin typeface="Times New Roman"/>
              <a:cs typeface="Times New Roman"/>
            </a:endParaRPr>
          </a:p>
          <a:p>
            <a:pPr marL="253365" indent="-22923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53365" algn="l"/>
                <a:tab pos="254000" algn="l"/>
              </a:tabLst>
            </a:pPr>
            <a:r>
              <a:rPr sz="2200" spc="-5" dirty="0">
                <a:latin typeface="Times New Roman"/>
                <a:cs typeface="Times New Roman"/>
              </a:rPr>
              <a:t>IF 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210" dirty="0">
                <a:latin typeface="Times New Roman"/>
                <a:cs typeface="Times New Roman"/>
              </a:rPr>
              <a:t>T</a:t>
            </a:r>
            <a:r>
              <a:rPr sz="2200" spc="-275" dirty="0">
                <a:latin typeface="Times New Roman"/>
                <a:cs typeface="Times New Roman"/>
              </a:rPr>
              <a:t>A</a:t>
            </a:r>
            <a:r>
              <a:rPr sz="2200" spc="-30" dirty="0">
                <a:latin typeface="Times New Roman"/>
                <a:cs typeface="Times New Roman"/>
              </a:rPr>
              <a:t>TI</a:t>
            </a:r>
            <a:r>
              <a:rPr sz="2200" spc="-35" dirty="0">
                <a:latin typeface="Times New Roman"/>
                <a:cs typeface="Times New Roman"/>
              </a:rPr>
              <a:t>O</a:t>
            </a:r>
            <a:r>
              <a:rPr sz="2200" spc="-5" dirty="0">
                <a:latin typeface="Times New Roman"/>
                <a:cs typeface="Times New Roman"/>
              </a:rPr>
              <a:t>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SE</a:t>
            </a:r>
            <a:r>
              <a:rPr sz="2200" spc="-20" dirty="0">
                <a:latin typeface="Times New Roman"/>
                <a:cs typeface="Times New Roman"/>
              </a:rPr>
              <a:t>ND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1 </a:t>
            </a:r>
            <a:r>
              <a:rPr sz="2200" spc="-20" dirty="0">
                <a:latin typeface="Times New Roman"/>
                <a:cs typeface="Times New Roman"/>
              </a:rPr>
              <a:t>BI</a:t>
            </a:r>
            <a:r>
              <a:rPr sz="2200" spc="-185" dirty="0">
                <a:latin typeface="Times New Roman"/>
                <a:cs typeface="Times New Roman"/>
              </a:rPr>
              <a:t>T</a:t>
            </a:r>
            <a:r>
              <a:rPr sz="2200" spc="-5" dirty="0">
                <a:latin typeface="Times New Roman"/>
                <a:cs typeface="Times New Roman"/>
              </a:rPr>
              <a:t>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20" dirty="0">
                <a:latin typeface="Times New Roman"/>
                <a:cs typeface="Times New Roman"/>
              </a:rPr>
              <a:t>NCOD</a:t>
            </a:r>
            <a:r>
              <a:rPr sz="2200" spc="-15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S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+1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4061" y="2697606"/>
            <a:ext cx="6938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Times New Roman"/>
                <a:cs typeface="Times New Roman"/>
              </a:rPr>
              <a:t>WH</a:t>
            </a:r>
            <a:r>
              <a:rPr sz="2200" dirty="0">
                <a:latin typeface="Times New Roman"/>
                <a:cs typeface="Times New Roman"/>
              </a:rPr>
              <a:t>E</a:t>
            </a:r>
            <a:r>
              <a:rPr sz="2200" spc="-5" dirty="0">
                <a:latin typeface="Times New Roman"/>
                <a:cs typeface="Times New Roman"/>
              </a:rPr>
              <a:t>N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S</a:t>
            </a:r>
            <a:r>
              <a:rPr sz="2200" spc="-35" dirty="0">
                <a:latin typeface="Times New Roman"/>
                <a:cs typeface="Times New Roman"/>
              </a:rPr>
              <a:t>Y</a:t>
            </a:r>
            <a:r>
              <a:rPr sz="2200" spc="-30" dirty="0">
                <a:latin typeface="Times New Roman"/>
                <a:cs typeface="Times New Roman"/>
              </a:rPr>
              <a:t>STE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 IDLE,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SE</a:t>
            </a:r>
            <a:r>
              <a:rPr sz="2200" spc="-20" dirty="0">
                <a:latin typeface="Times New Roman"/>
                <a:cs typeface="Times New Roman"/>
              </a:rPr>
              <a:t>N</a:t>
            </a:r>
            <a:r>
              <a:rPr sz="2200" spc="-5" dirty="0">
                <a:latin typeface="Times New Roman"/>
                <a:cs typeface="Times New Roman"/>
              </a:rPr>
              <a:t>D </a:t>
            </a:r>
            <a:r>
              <a:rPr sz="2200" spc="-10" dirty="0">
                <a:latin typeface="Times New Roman"/>
                <a:cs typeface="Times New Roman"/>
              </a:rPr>
              <a:t>N</a:t>
            </a:r>
            <a:r>
              <a:rPr sz="2200" spc="-5" dirty="0">
                <a:latin typeface="Times New Roman"/>
                <a:cs typeface="Times New Roman"/>
              </a:rPr>
              <a:t>O</a:t>
            </a:r>
            <a:r>
              <a:rPr sz="2200" spc="-15" dirty="0">
                <a:latin typeface="Times New Roman"/>
                <a:cs typeface="Times New Roman"/>
              </a:rPr>
              <a:t> S</a:t>
            </a:r>
            <a:r>
              <a:rPr sz="2200" spc="-20" dirty="0">
                <a:latin typeface="Times New Roman"/>
                <a:cs typeface="Times New Roman"/>
              </a:rPr>
              <a:t>IGNA</a:t>
            </a:r>
            <a:r>
              <a:rPr sz="2200" spc="-5" dirty="0">
                <a:latin typeface="Times New Roman"/>
                <a:cs typeface="Times New Roman"/>
              </a:rPr>
              <a:t>L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I.E.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219" y="971550"/>
            <a:ext cx="3246120" cy="14160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indent="822960">
              <a:lnSpc>
                <a:spcPts val="5190"/>
              </a:lnSpc>
              <a:spcBef>
                <a:spcPts val="745"/>
              </a:spcBef>
            </a:pPr>
            <a:r>
              <a:rPr sz="4800" spc="-434" dirty="0"/>
              <a:t>CDMA </a:t>
            </a:r>
            <a:r>
              <a:rPr sz="4800" spc="-430" dirty="0"/>
              <a:t> </a:t>
            </a:r>
            <a:r>
              <a:rPr sz="4800" spc="-320" dirty="0"/>
              <a:t>[ENCODING]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079" y="909827"/>
            <a:ext cx="8120633" cy="47724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477" y="909269"/>
            <a:ext cx="194437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7020" marR="5080" indent="-274320">
              <a:lnSpc>
                <a:spcPts val="5190"/>
              </a:lnSpc>
              <a:spcBef>
                <a:spcPts val="750"/>
              </a:spcBef>
            </a:pPr>
            <a:r>
              <a:rPr sz="4800" spc="-360" dirty="0"/>
              <a:t>SIGNAL  </a:t>
            </a:r>
            <a:r>
              <a:rPr sz="4800" spc="-830" dirty="0"/>
              <a:t>LEVEL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4951" y="909827"/>
            <a:ext cx="9144762" cy="49004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0842" y="1328420"/>
            <a:ext cx="2274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25" dirty="0">
                <a:latin typeface="Microsoft Sans Serif"/>
                <a:cs typeface="Microsoft Sans Serif"/>
              </a:rPr>
              <a:t>EXERCISE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pc="-35" dirty="0"/>
              <a:t>Data</a:t>
            </a:r>
            <a:r>
              <a:rPr spc="-5" dirty="0"/>
              <a:t> </a:t>
            </a:r>
            <a:r>
              <a:rPr spc="-90" dirty="0"/>
              <a:t>Communication</a:t>
            </a:r>
            <a:r>
              <a:rPr spc="50" dirty="0"/>
              <a:t> </a:t>
            </a:r>
            <a:r>
              <a:rPr spc="-80" dirty="0"/>
              <a:t>Lecture</a:t>
            </a:r>
            <a:r>
              <a:rPr spc="15" dirty="0"/>
              <a:t> </a:t>
            </a:r>
            <a:r>
              <a:rPr spc="-80" dirty="0"/>
              <a:t>Series,</a:t>
            </a:r>
            <a:r>
              <a:rPr spc="20" dirty="0"/>
              <a:t> </a:t>
            </a:r>
            <a:r>
              <a:rPr spc="-120" dirty="0"/>
              <a:t>NRC,</a:t>
            </a:r>
            <a:r>
              <a:rPr spc="20" dirty="0"/>
              <a:t> </a:t>
            </a:r>
            <a:r>
              <a:rPr spc="-40" dirty="0"/>
              <a:t>MAY2020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394" y="2624074"/>
            <a:ext cx="425069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0000"/>
              </a:lnSpc>
              <a:spcBef>
                <a:spcPts val="100"/>
              </a:spcBef>
            </a:pPr>
            <a:r>
              <a:rPr sz="2400" b="1" spc="-330" dirty="0">
                <a:latin typeface="Arial"/>
                <a:cs typeface="Arial"/>
              </a:rPr>
              <a:t>FOL</a:t>
            </a:r>
            <a:r>
              <a:rPr sz="2400" b="1" spc="-340" dirty="0">
                <a:latin typeface="Arial"/>
                <a:cs typeface="Arial"/>
              </a:rPr>
              <a:t>L</a:t>
            </a:r>
            <a:r>
              <a:rPr sz="2400" b="1" spc="-120" dirty="0">
                <a:latin typeface="Arial"/>
                <a:cs typeface="Arial"/>
              </a:rPr>
              <a:t>O</a:t>
            </a:r>
            <a:r>
              <a:rPr sz="2400" b="1" spc="-365" dirty="0">
                <a:latin typeface="Arial"/>
                <a:cs typeface="Arial"/>
              </a:rPr>
              <a:t>W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320" dirty="0">
                <a:latin typeface="Arial"/>
                <a:cs typeface="Arial"/>
              </a:rPr>
              <a:t>T</a:t>
            </a:r>
            <a:r>
              <a:rPr sz="2400" b="1" spc="-335" dirty="0">
                <a:latin typeface="Arial"/>
                <a:cs typeface="Arial"/>
              </a:rPr>
              <a:t>HE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330" dirty="0">
                <a:latin typeface="Arial"/>
                <a:cs typeface="Arial"/>
              </a:rPr>
              <a:t>EXE</a:t>
            </a:r>
            <a:r>
              <a:rPr sz="2400" b="1" spc="-450" dirty="0">
                <a:latin typeface="Arial"/>
                <a:cs typeface="Arial"/>
              </a:rPr>
              <a:t>R</a:t>
            </a:r>
            <a:r>
              <a:rPr sz="2400" b="1" spc="-325" dirty="0">
                <a:latin typeface="Arial"/>
                <a:cs typeface="Arial"/>
              </a:rPr>
              <a:t>CISE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00" dirty="0">
                <a:latin typeface="Arial"/>
                <a:cs typeface="Arial"/>
              </a:rPr>
              <a:t>GIVE</a:t>
            </a:r>
            <a:r>
              <a:rPr sz="2400" b="1" spc="-85" dirty="0">
                <a:latin typeface="Arial"/>
                <a:cs typeface="Arial"/>
              </a:rPr>
              <a:t>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IN  </a:t>
            </a:r>
            <a:r>
              <a:rPr sz="2400" b="1" spc="-330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275" dirty="0">
                <a:latin typeface="Arial"/>
                <a:cs typeface="Arial"/>
              </a:rPr>
              <a:t>CH</a:t>
            </a:r>
            <a:r>
              <a:rPr sz="2400" b="1" spc="-295" dirty="0">
                <a:latin typeface="Arial"/>
                <a:cs typeface="Arial"/>
              </a:rPr>
              <a:t>APT</a:t>
            </a:r>
            <a:r>
              <a:rPr sz="2400" b="1" spc="-290" dirty="0">
                <a:latin typeface="Arial"/>
                <a:cs typeface="Arial"/>
              </a:rPr>
              <a:t>E</a:t>
            </a:r>
            <a:r>
              <a:rPr sz="2400" b="1" spc="-335" dirty="0">
                <a:latin typeface="Arial"/>
                <a:cs typeface="Arial"/>
              </a:rPr>
              <a:t>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65" dirty="0">
                <a:latin typeface="Arial"/>
                <a:cs typeface="Arial"/>
              </a:rPr>
              <a:t>12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235" dirty="0">
                <a:latin typeface="Arial"/>
                <a:cs typeface="Arial"/>
              </a:rPr>
              <a:t>O</a:t>
            </a:r>
            <a:r>
              <a:rPr sz="2400" b="1" spc="-180" dirty="0">
                <a:latin typeface="Arial"/>
                <a:cs typeface="Arial"/>
              </a:rPr>
              <a:t>F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65" dirty="0">
                <a:latin typeface="Arial"/>
                <a:cs typeface="Arial"/>
              </a:rPr>
              <a:t>O</a:t>
            </a:r>
            <a:r>
              <a:rPr sz="2400" b="1" spc="-145" dirty="0">
                <a:latin typeface="Arial"/>
                <a:cs typeface="Arial"/>
              </a:rPr>
              <a:t>U</a:t>
            </a:r>
            <a:r>
              <a:rPr sz="2400" b="1" spc="-335" dirty="0">
                <a:latin typeface="Arial"/>
                <a:cs typeface="Arial"/>
              </a:rPr>
              <a:t>R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TEXT  </a:t>
            </a:r>
            <a:r>
              <a:rPr sz="2400" b="1" spc="-220" dirty="0">
                <a:latin typeface="Arial"/>
                <a:cs typeface="Arial"/>
              </a:rPr>
              <a:t>BOOK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99388"/>
            <a:ext cx="12191999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4059935" y="0"/>
              <a:ext cx="8132445" cy="6858000"/>
            </a:xfrm>
            <a:custGeom>
              <a:avLst/>
              <a:gdLst/>
              <a:ahLst/>
              <a:cxnLst/>
              <a:rect l="l" t="t" r="r" b="b"/>
              <a:pathLst>
                <a:path w="8132445" h="6858000">
                  <a:moveTo>
                    <a:pt x="813206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132063" y="6858000"/>
                  </a:lnTo>
                  <a:lnTo>
                    <a:pt x="8132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20896" cy="6857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59936" cy="6858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0039" y="2552522"/>
            <a:ext cx="2462530" cy="10972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350" dirty="0">
                <a:latin typeface="Microsoft Sans Serif"/>
                <a:cs typeface="Microsoft Sans Serif"/>
              </a:rPr>
              <a:t>DISCUSSION  </a:t>
            </a:r>
            <a:r>
              <a:rPr sz="3700" spc="-390" dirty="0">
                <a:latin typeface="Microsoft Sans Serif"/>
                <a:cs typeface="Microsoft Sans Serif"/>
              </a:rPr>
              <a:t>POINTS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1330940" cy="6856730"/>
            <a:chOff x="0" y="0"/>
            <a:chExt cx="11330940" cy="68567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059935" cy="15148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7696" y="5963411"/>
              <a:ext cx="2590800" cy="893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9" y="858022"/>
              <a:ext cx="6789420" cy="1113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94860" y="890016"/>
              <a:ext cx="6682740" cy="0"/>
            </a:xfrm>
            <a:custGeom>
              <a:avLst/>
              <a:gdLst/>
              <a:ahLst/>
              <a:cxnLst/>
              <a:rect l="l" t="t" r="r" b="b"/>
              <a:pathLst>
                <a:path w="6682740">
                  <a:moveTo>
                    <a:pt x="0" y="0"/>
                  </a:moveTo>
                  <a:lnTo>
                    <a:pt x="6682740" y="0"/>
                  </a:lnTo>
                </a:path>
              </a:pathLst>
            </a:custGeom>
            <a:ln w="9525">
              <a:solidFill>
                <a:srgbClr val="47A8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73600" y="5972352"/>
            <a:ext cx="2667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53483" y="903554"/>
            <a:ext cx="3459479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55" dirty="0"/>
              <a:t>Multiple</a:t>
            </a:r>
            <a:r>
              <a:rPr sz="4500" spc="-15" dirty="0"/>
              <a:t> </a:t>
            </a:r>
            <a:r>
              <a:rPr sz="4500" spc="-515" dirty="0"/>
              <a:t>Access</a:t>
            </a:r>
            <a:endParaRPr sz="4500"/>
          </a:p>
        </p:txBody>
      </p:sp>
      <p:grpSp>
        <p:nvGrpSpPr>
          <p:cNvPr id="15" name="object 15"/>
          <p:cNvGrpSpPr/>
          <p:nvPr/>
        </p:nvGrpSpPr>
        <p:grpSpPr>
          <a:xfrm>
            <a:off x="4541520" y="1778518"/>
            <a:ext cx="6789420" cy="111760"/>
            <a:chOff x="4541520" y="1778518"/>
            <a:chExt cx="6789420" cy="1117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20" y="1778518"/>
              <a:ext cx="6789420" cy="1113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94860" y="1810512"/>
              <a:ext cx="6682740" cy="0"/>
            </a:xfrm>
            <a:custGeom>
              <a:avLst/>
              <a:gdLst/>
              <a:ahLst/>
              <a:cxnLst/>
              <a:rect l="l" t="t" r="r" b="b"/>
              <a:pathLst>
                <a:path w="6682740">
                  <a:moveTo>
                    <a:pt x="0" y="0"/>
                  </a:moveTo>
                  <a:lnTo>
                    <a:pt x="6682740" y="0"/>
                  </a:lnTo>
                </a:path>
              </a:pathLst>
            </a:custGeom>
            <a:ln w="9525">
              <a:solidFill>
                <a:srgbClr val="49B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53483" y="1824939"/>
            <a:ext cx="536575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60" dirty="0">
                <a:latin typeface="Microsoft Sans Serif"/>
                <a:cs typeface="Microsoft Sans Serif"/>
              </a:rPr>
              <a:t>Channelization</a:t>
            </a:r>
            <a:r>
              <a:rPr sz="4500" spc="-15" dirty="0">
                <a:latin typeface="Microsoft Sans Serif"/>
                <a:cs typeface="Microsoft Sans Serif"/>
              </a:rPr>
              <a:t> </a:t>
            </a:r>
            <a:r>
              <a:rPr sz="4500" spc="-185" dirty="0">
                <a:latin typeface="Microsoft Sans Serif"/>
                <a:cs typeface="Microsoft Sans Serif"/>
              </a:rPr>
              <a:t>protocol</a:t>
            </a:r>
            <a:endParaRPr sz="45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41520" y="2700538"/>
            <a:ext cx="6789420" cy="111760"/>
            <a:chOff x="4541520" y="2700538"/>
            <a:chExt cx="6789420" cy="11176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20" y="2700538"/>
              <a:ext cx="6789420" cy="111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94860" y="2732531"/>
              <a:ext cx="6682740" cy="0"/>
            </a:xfrm>
            <a:custGeom>
              <a:avLst/>
              <a:gdLst/>
              <a:ahLst/>
              <a:cxnLst/>
              <a:rect l="l" t="t" r="r" b="b"/>
              <a:pathLst>
                <a:path w="6682740">
                  <a:moveTo>
                    <a:pt x="0" y="0"/>
                  </a:moveTo>
                  <a:lnTo>
                    <a:pt x="6682740" y="0"/>
                  </a:lnTo>
                </a:path>
              </a:pathLst>
            </a:custGeom>
            <a:ln w="9525">
              <a:solidFill>
                <a:srgbClr val="4DC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53483" y="2746324"/>
            <a:ext cx="140779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70" dirty="0">
                <a:latin typeface="Microsoft Sans Serif"/>
                <a:cs typeface="Microsoft Sans Serif"/>
              </a:rPr>
              <a:t>FDMA</a:t>
            </a:r>
            <a:endParaRPr sz="45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41520" y="3621034"/>
            <a:ext cx="6789420" cy="1031875"/>
            <a:chOff x="4541520" y="3621034"/>
            <a:chExt cx="6789420" cy="103187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20" y="3621034"/>
              <a:ext cx="6789420" cy="11136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94860" y="3653027"/>
              <a:ext cx="6682740" cy="0"/>
            </a:xfrm>
            <a:custGeom>
              <a:avLst/>
              <a:gdLst/>
              <a:ahLst/>
              <a:cxnLst/>
              <a:rect l="l" t="t" r="r" b="b"/>
              <a:pathLst>
                <a:path w="6682740">
                  <a:moveTo>
                    <a:pt x="0" y="0"/>
                  </a:moveTo>
                  <a:lnTo>
                    <a:pt x="6682740" y="0"/>
                  </a:lnTo>
                </a:path>
              </a:pathLst>
            </a:custGeom>
            <a:ln w="9525">
              <a:solidFill>
                <a:srgbClr val="50B8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20" y="4541530"/>
              <a:ext cx="6789420" cy="1113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94860" y="4573523"/>
              <a:ext cx="6682740" cy="0"/>
            </a:xfrm>
            <a:custGeom>
              <a:avLst/>
              <a:gdLst/>
              <a:ahLst/>
              <a:cxnLst/>
              <a:rect l="l" t="t" r="r" b="b"/>
              <a:pathLst>
                <a:path w="6682740">
                  <a:moveTo>
                    <a:pt x="0" y="0"/>
                  </a:moveTo>
                  <a:lnTo>
                    <a:pt x="6682740" y="0"/>
                  </a:lnTo>
                </a:path>
              </a:pathLst>
            </a:custGeom>
            <a:ln w="9525">
              <a:solidFill>
                <a:srgbClr val="52B0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53483" y="3432302"/>
            <a:ext cx="1501775" cy="186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5"/>
              </a:spcBef>
            </a:pPr>
            <a:r>
              <a:rPr sz="4500" spc="-470" dirty="0">
                <a:latin typeface="Microsoft Sans Serif"/>
                <a:cs typeface="Microsoft Sans Serif"/>
              </a:rPr>
              <a:t>TDMA </a:t>
            </a:r>
            <a:r>
              <a:rPr sz="4500" spc="-1185" dirty="0">
                <a:latin typeface="Microsoft Sans Serif"/>
                <a:cs typeface="Microsoft Sans Serif"/>
              </a:rPr>
              <a:t> </a:t>
            </a:r>
            <a:r>
              <a:rPr sz="4500" spc="-409" dirty="0">
                <a:latin typeface="Microsoft Sans Serif"/>
                <a:cs typeface="Microsoft Sans Serif"/>
              </a:rPr>
              <a:t>CDMA</a:t>
            </a:r>
            <a:endParaRPr sz="4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39" y="1471676"/>
            <a:ext cx="2255520" cy="13017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60"/>
              </a:lnSpc>
              <a:spcBef>
                <a:spcPts val="695"/>
              </a:spcBef>
            </a:pPr>
            <a:r>
              <a:rPr sz="4400" dirty="0">
                <a:latin typeface="Calibri"/>
                <a:cs typeface="Calibri"/>
              </a:rPr>
              <a:t>M</a:t>
            </a:r>
            <a:r>
              <a:rPr sz="4400" spc="-35" dirty="0">
                <a:latin typeface="Calibri"/>
                <a:cs typeface="Calibri"/>
              </a:rPr>
              <a:t>U</a:t>
            </a:r>
            <a:r>
              <a:rPr sz="4400" spc="-345" dirty="0">
                <a:latin typeface="Calibri"/>
                <a:cs typeface="Calibri"/>
              </a:rPr>
              <a:t>L</a:t>
            </a:r>
            <a:r>
              <a:rPr sz="4400" spc="-5" dirty="0">
                <a:latin typeface="Calibri"/>
                <a:cs typeface="Calibri"/>
              </a:rPr>
              <a:t>T</a:t>
            </a:r>
            <a:r>
              <a:rPr sz="4400" spc="-30" dirty="0">
                <a:latin typeface="Calibri"/>
                <a:cs typeface="Calibri"/>
              </a:rPr>
              <a:t>I</a:t>
            </a:r>
            <a:r>
              <a:rPr sz="4400" dirty="0">
                <a:latin typeface="Calibri"/>
                <a:cs typeface="Calibri"/>
              </a:rPr>
              <a:t>P</a:t>
            </a:r>
            <a:r>
              <a:rPr sz="4400" spc="-25" dirty="0">
                <a:latin typeface="Calibri"/>
                <a:cs typeface="Calibri"/>
              </a:rPr>
              <a:t>L</a:t>
            </a:r>
            <a:r>
              <a:rPr sz="4400" dirty="0">
                <a:latin typeface="Calibri"/>
                <a:cs typeface="Calibri"/>
              </a:rPr>
              <a:t>E  </a:t>
            </a:r>
            <a:r>
              <a:rPr sz="4400" spc="-20" dirty="0">
                <a:latin typeface="Calibri"/>
                <a:cs typeface="Calibri"/>
              </a:rPr>
              <a:t>ACCESS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41520" y="455676"/>
            <a:ext cx="6784975" cy="2676525"/>
            <a:chOff x="4541520" y="455676"/>
            <a:chExt cx="6784975" cy="2676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520" y="455676"/>
              <a:ext cx="6784848" cy="26761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6384" y="565404"/>
              <a:ext cx="6675119" cy="24978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4860" y="483108"/>
              <a:ext cx="6682740" cy="25740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83963" y="637108"/>
            <a:ext cx="945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cep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72454" y="1003553"/>
            <a:ext cx="5416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0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20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0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000" spc="2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dedicated</a:t>
            </a:r>
            <a:r>
              <a:rPr sz="20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link</a:t>
            </a:r>
            <a:r>
              <a:rPr sz="2000" spc="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0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0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sender</a:t>
            </a:r>
            <a:r>
              <a:rPr sz="20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3963" y="1265682"/>
            <a:ext cx="6304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7680" algn="l"/>
                <a:tab pos="1471295" algn="l"/>
                <a:tab pos="2235835" algn="l"/>
                <a:tab pos="2824480" algn="l"/>
                <a:tab pos="3383915" algn="l"/>
                <a:tab pos="4267835" algn="l"/>
                <a:tab pos="4940300" algn="l"/>
                <a:tab pos="5273675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	receiv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	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hen	data	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lin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k	c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ol	l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	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s	su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fic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nt,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3963" y="1529333"/>
            <a:ext cx="6306820" cy="5777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30"/>
              </a:lnSpc>
              <a:spcBef>
                <a:spcPts val="105"/>
              </a:spcBef>
              <a:tabLst>
                <a:tab pos="3601720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however</a:t>
            </a:r>
            <a:r>
              <a:rPr sz="200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if</a:t>
            </a:r>
            <a:r>
              <a:rPr sz="2000" spc="24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there</a:t>
            </a:r>
            <a:r>
              <a:rPr sz="2000" spc="26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is</a:t>
            </a:r>
            <a:r>
              <a:rPr sz="2000" spc="2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no</a:t>
            </a:r>
            <a:r>
              <a:rPr sz="2000" spc="24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dedicated	link</a:t>
            </a:r>
            <a:r>
              <a:rPr sz="2000" spc="2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present</a:t>
            </a:r>
            <a:r>
              <a:rPr sz="2000" spc="2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then</a:t>
            </a:r>
            <a:r>
              <a:rPr sz="2000" spc="229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multiple</a:t>
            </a:r>
            <a:endParaRPr sz="20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230"/>
              </a:lnSpc>
            </a:pP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stations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access</a:t>
            </a:r>
            <a:r>
              <a:rPr sz="2000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channel</a:t>
            </a:r>
            <a:r>
              <a:rPr sz="2000" spc="4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00"/>
                </a:solidFill>
                <a:latin typeface="Times New Roman"/>
                <a:cs typeface="Times New Roman"/>
              </a:rPr>
              <a:t>simultaneously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83963" y="2521712"/>
            <a:ext cx="5986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Multiple</a:t>
            </a:r>
            <a:r>
              <a:rPr sz="2000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Access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can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decrease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collision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avoid</a:t>
            </a:r>
            <a:r>
              <a:rPr sz="2000" spc="-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crosstalk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541520" y="3087623"/>
            <a:ext cx="6784975" cy="2676525"/>
            <a:chOff x="4541520" y="3087623"/>
            <a:chExt cx="6784975" cy="267652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520" y="3087623"/>
              <a:ext cx="6784848" cy="26761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384" y="3299447"/>
              <a:ext cx="6675119" cy="22936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4860" y="3115055"/>
              <a:ext cx="6682740" cy="257403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783963" y="3311753"/>
            <a:ext cx="6306820" cy="20713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example,</a:t>
            </a:r>
            <a:endParaRPr sz="2000" dirty="0">
              <a:latin typeface="Times New Roman"/>
              <a:cs typeface="Times New Roman"/>
            </a:endParaRPr>
          </a:p>
          <a:p>
            <a:pPr marL="12700" marR="5080" indent="888365" algn="just">
              <a:lnSpc>
                <a:spcPct val="86200"/>
              </a:lnSpc>
              <a:spcBef>
                <a:spcPts val="81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classroom</a:t>
            </a:r>
            <a:r>
              <a:rPr sz="20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full</a:t>
            </a:r>
            <a:r>
              <a:rPr sz="20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students,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2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000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teacher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asks </a:t>
            </a:r>
            <a:r>
              <a:rPr sz="2000" spc="-4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question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the students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(or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stations) start answering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simultaneously</a:t>
            </a:r>
            <a:r>
              <a:rPr sz="2000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(send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0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time)</a:t>
            </a:r>
            <a:r>
              <a:rPr sz="20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0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0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lot</a:t>
            </a:r>
            <a:r>
              <a:rPr sz="2000" spc="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00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chaos</a:t>
            </a:r>
            <a:r>
              <a:rPr lang="en-GB"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(disorder)</a:t>
            </a:r>
            <a:r>
              <a:rPr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49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created</a:t>
            </a:r>
            <a:r>
              <a:rPr lang="en-GB"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overlap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lost)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 </a:t>
            </a:r>
            <a:r>
              <a:rPr sz="2000" spc="-10" dirty="0">
                <a:solidFill>
                  <a:srgbClr val="FFFF00"/>
                </a:solidFill>
                <a:latin typeface="Times New Roman"/>
                <a:cs typeface="Times New Roman"/>
              </a:rPr>
              <a:t>it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the job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of the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 teacher (multiple</a:t>
            </a:r>
            <a:r>
              <a:rPr sz="2000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access protocols) 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spc="4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manage the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students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and</a:t>
            </a:r>
            <a:r>
              <a:rPr sz="2000" spc="-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make</a:t>
            </a:r>
            <a:r>
              <a:rPr sz="2000" spc="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them</a:t>
            </a:r>
            <a:r>
              <a:rPr sz="2000" spc="484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answer</a:t>
            </a:r>
            <a:r>
              <a:rPr sz="2000" spc="-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00"/>
                </a:solidFill>
                <a:latin typeface="Times New Roman"/>
                <a:cs typeface="Times New Roman"/>
              </a:rPr>
              <a:t>one</a:t>
            </a:r>
            <a:r>
              <a:rPr sz="2000" spc="-2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00"/>
                </a:solidFill>
                <a:latin typeface="Times New Roman"/>
                <a:cs typeface="Times New Roman"/>
              </a:rPr>
              <a:t>at</a:t>
            </a:r>
            <a:r>
              <a:rPr sz="2000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00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FFFF00"/>
                </a:solidFill>
                <a:latin typeface="Times New Roman"/>
                <a:cs typeface="Times New Roman"/>
              </a:rPr>
              <a:t>time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14575"/>
            <a:ext cx="37484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40" dirty="0">
                <a:latin typeface="Microsoft Sans Serif"/>
                <a:cs typeface="Microsoft Sans Serif"/>
              </a:rPr>
              <a:t>CHANNELIZ</a:t>
            </a:r>
            <a:r>
              <a:rPr sz="4000" spc="-465" dirty="0">
                <a:latin typeface="Microsoft Sans Serif"/>
                <a:cs typeface="Microsoft Sans Serif"/>
              </a:rPr>
              <a:t>A</a:t>
            </a:r>
            <a:r>
              <a:rPr sz="4000" spc="-300" dirty="0">
                <a:latin typeface="Microsoft Sans Serif"/>
                <a:cs typeface="Microsoft Sans Serif"/>
              </a:rPr>
              <a:t>TION</a:t>
            </a:r>
            <a:endParaRPr sz="40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03032" y="285322"/>
            <a:ext cx="7358380" cy="2854960"/>
            <a:chOff x="4541520" y="266700"/>
            <a:chExt cx="7358380" cy="2854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520" y="266700"/>
              <a:ext cx="7357872" cy="28544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8764" y="394715"/>
              <a:ext cx="7261859" cy="26548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4860" y="294132"/>
              <a:ext cx="7255763" cy="27523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23205" y="387293"/>
            <a:ext cx="1433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35" dirty="0">
                <a:solidFill>
                  <a:srgbClr val="FFFFFF"/>
                </a:solidFill>
              </a:rPr>
              <a:t>Definition:</a:t>
            </a:r>
            <a:endParaRPr sz="2800" dirty="0"/>
          </a:p>
        </p:txBody>
      </p:sp>
      <p:sp>
        <p:nvSpPr>
          <p:cNvPr id="8" name="object 8"/>
          <p:cNvSpPr txBox="1"/>
          <p:nvPr/>
        </p:nvSpPr>
        <p:spPr>
          <a:xfrm>
            <a:off x="4781480" y="806337"/>
            <a:ext cx="6801484" cy="260327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indent="1244600">
              <a:lnSpc>
                <a:spcPts val="2740"/>
              </a:lnSpc>
              <a:spcBef>
                <a:spcPts val="700"/>
              </a:spcBef>
              <a:tabLst>
                <a:tab pos="3647440" algn="l"/>
                <a:tab pos="4164329" algn="l"/>
                <a:tab pos="4679315" algn="l"/>
                <a:tab pos="6590665" algn="l"/>
              </a:tabLst>
            </a:pPr>
            <a:r>
              <a:rPr sz="2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</a:t>
            </a:r>
            <a:r>
              <a:rPr sz="28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lizatio</a:t>
            </a:r>
            <a:r>
              <a:rPr sz="2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2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2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ultip</a:t>
            </a:r>
            <a:r>
              <a:rPr sz="2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acce</a:t>
            </a:r>
            <a:r>
              <a:rPr sz="2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8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2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28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8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whi</a:t>
            </a:r>
            <a:r>
              <a:rPr sz="2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8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8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800" spc="-2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ail</a:t>
            </a:r>
            <a:r>
              <a:rPr sz="2800" spc="-2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800" spc="-7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ble</a:t>
            </a:r>
            <a:r>
              <a:rPr sz="2800" spc="32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width</a:t>
            </a:r>
            <a:r>
              <a:rPr sz="28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lang="en-GB" sz="2800" spc="-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f a link is shared in time, frequency, or through code, among different stations. </a:t>
            </a:r>
            <a:r>
              <a:rPr lang="en-GB" sz="2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lang="en-GB" sz="2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lang="en-GB" sz="2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section, </a:t>
            </a:r>
            <a:r>
              <a:rPr lang="en-GB" sz="2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lang="en-GB" sz="2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discuss</a:t>
            </a:r>
            <a:r>
              <a:rPr lang="en-GB" sz="2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three</a:t>
            </a:r>
            <a:r>
              <a:rPr lang="en-GB" sz="2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channelization</a:t>
            </a:r>
            <a:r>
              <a:rPr lang="en-GB" sz="2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GB" sz="2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protocols.</a:t>
            </a:r>
            <a:endParaRPr lang="en-GB" sz="2800" dirty="0">
              <a:latin typeface="Microsoft Sans Serif"/>
              <a:cs typeface="Microsoft Sans Serif"/>
            </a:endParaRPr>
          </a:p>
          <a:p>
            <a:pPr marL="12700" marR="5080" indent="1244600">
              <a:lnSpc>
                <a:spcPts val="2740"/>
              </a:lnSpc>
              <a:spcBef>
                <a:spcPts val="700"/>
              </a:spcBef>
              <a:tabLst>
                <a:tab pos="3647440" algn="l"/>
                <a:tab pos="4164329" algn="l"/>
                <a:tab pos="4679315" algn="l"/>
                <a:tab pos="6590665" algn="l"/>
              </a:tabLst>
            </a:pPr>
            <a:endParaRPr sz="2800" dirty="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41520" y="3099828"/>
            <a:ext cx="7358380" cy="2853055"/>
            <a:chOff x="4541520" y="3099828"/>
            <a:chExt cx="7358380" cy="28530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1520" y="3099828"/>
              <a:ext cx="7357872" cy="28529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3336" y="3454907"/>
              <a:ext cx="7190231" cy="22082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4860" y="3127247"/>
              <a:ext cx="7255763" cy="275082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191635">
              <a:lnSpc>
                <a:spcPct val="100000"/>
              </a:lnSpc>
              <a:spcBef>
                <a:spcPts val="875"/>
              </a:spcBef>
            </a:pPr>
            <a:r>
              <a:rPr spc="-465" dirty="0" smtClean="0">
                <a:solidFill>
                  <a:srgbClr val="FFFF00"/>
                </a:solidFill>
              </a:rPr>
              <a:t>T</a:t>
            </a:r>
            <a:r>
              <a:rPr spc="-325" dirty="0" smtClean="0">
                <a:solidFill>
                  <a:srgbClr val="FFFF00"/>
                </a:solidFill>
              </a:rPr>
              <a:t>h</a:t>
            </a:r>
            <a:r>
              <a:rPr spc="-20" dirty="0" smtClean="0">
                <a:solidFill>
                  <a:srgbClr val="FFFF00"/>
                </a:solidFill>
              </a:rPr>
              <a:t>r</a:t>
            </a:r>
            <a:r>
              <a:rPr spc="-145" dirty="0" smtClean="0">
                <a:solidFill>
                  <a:srgbClr val="FFFF00"/>
                </a:solidFill>
              </a:rPr>
              <a:t>ee</a:t>
            </a:r>
            <a:r>
              <a:rPr spc="-30" dirty="0" smtClean="0">
                <a:solidFill>
                  <a:srgbClr val="FFFF00"/>
                </a:solidFill>
              </a:rPr>
              <a:t> </a:t>
            </a:r>
            <a:r>
              <a:rPr spc="-320" dirty="0">
                <a:solidFill>
                  <a:srgbClr val="FF0000"/>
                </a:solidFill>
              </a:rPr>
              <a:t>C</a:t>
            </a:r>
            <a:r>
              <a:rPr spc="-325" dirty="0">
                <a:solidFill>
                  <a:srgbClr val="FF0000"/>
                </a:solidFill>
              </a:rPr>
              <a:t>h</a:t>
            </a:r>
            <a:r>
              <a:rPr spc="-20" dirty="0">
                <a:solidFill>
                  <a:srgbClr val="FF0000"/>
                </a:solidFill>
              </a:rPr>
              <a:t>a</a:t>
            </a:r>
            <a:r>
              <a:rPr spc="-325" dirty="0">
                <a:solidFill>
                  <a:srgbClr val="FF0000"/>
                </a:solidFill>
              </a:rPr>
              <a:t>nn</a:t>
            </a:r>
            <a:r>
              <a:rPr spc="-120" dirty="0">
                <a:solidFill>
                  <a:srgbClr val="FF0000"/>
                </a:solidFill>
              </a:rPr>
              <a:t>e</a:t>
            </a:r>
            <a:r>
              <a:rPr spc="-65" dirty="0">
                <a:solidFill>
                  <a:srgbClr val="FF0000"/>
                </a:solidFill>
              </a:rPr>
              <a:t>li</a:t>
            </a:r>
            <a:r>
              <a:rPr spc="-145" dirty="0">
                <a:solidFill>
                  <a:srgbClr val="FF0000"/>
                </a:solidFill>
              </a:rPr>
              <a:t>z</a:t>
            </a:r>
            <a:r>
              <a:rPr spc="-20" dirty="0">
                <a:solidFill>
                  <a:srgbClr val="FF0000"/>
                </a:solidFill>
              </a:rPr>
              <a:t>a</a:t>
            </a:r>
            <a:r>
              <a:rPr spc="-35" dirty="0">
                <a:solidFill>
                  <a:srgbClr val="FF0000"/>
                </a:solidFill>
              </a:rPr>
              <a:t>t</a:t>
            </a:r>
            <a:r>
              <a:rPr spc="-55" dirty="0">
                <a:solidFill>
                  <a:srgbClr val="FF0000"/>
                </a:solidFill>
              </a:rPr>
              <a:t>i</a:t>
            </a:r>
            <a:r>
              <a:rPr spc="-135" dirty="0">
                <a:solidFill>
                  <a:srgbClr val="FF0000"/>
                </a:solidFill>
              </a:rPr>
              <a:t>o</a:t>
            </a:r>
            <a:r>
              <a:rPr spc="-310" dirty="0">
                <a:solidFill>
                  <a:srgbClr val="FF0000"/>
                </a:solidFill>
              </a:rPr>
              <a:t>n</a:t>
            </a:r>
            <a:r>
              <a:rPr spc="25" dirty="0">
                <a:solidFill>
                  <a:srgbClr val="FF0000"/>
                </a:solidFill>
              </a:rPr>
              <a:t> </a:t>
            </a:r>
            <a:r>
              <a:rPr spc="-35" dirty="0">
                <a:solidFill>
                  <a:srgbClr val="FF0000"/>
                </a:solidFill>
              </a:rPr>
              <a:t>p</a:t>
            </a:r>
            <a:r>
              <a:rPr spc="-80" dirty="0">
                <a:solidFill>
                  <a:srgbClr val="FF0000"/>
                </a:solidFill>
              </a:rPr>
              <a:t>r</a:t>
            </a:r>
            <a:r>
              <a:rPr spc="-165" dirty="0">
                <a:solidFill>
                  <a:srgbClr val="FF0000"/>
                </a:solidFill>
              </a:rPr>
              <a:t>o</a:t>
            </a:r>
            <a:r>
              <a:rPr spc="-45" dirty="0">
                <a:solidFill>
                  <a:srgbClr val="FF0000"/>
                </a:solidFill>
              </a:rPr>
              <a:t>t</a:t>
            </a:r>
            <a:r>
              <a:rPr spc="-165" dirty="0">
                <a:solidFill>
                  <a:srgbClr val="FF0000"/>
                </a:solidFill>
              </a:rPr>
              <a:t>o</a:t>
            </a:r>
            <a:r>
              <a:rPr spc="-335" dirty="0">
                <a:solidFill>
                  <a:srgbClr val="FF0000"/>
                </a:solidFill>
              </a:rPr>
              <a:t>c</a:t>
            </a:r>
            <a:r>
              <a:rPr spc="-165" dirty="0">
                <a:solidFill>
                  <a:srgbClr val="FF0000"/>
                </a:solidFill>
              </a:rPr>
              <a:t>o</a:t>
            </a:r>
            <a:r>
              <a:rPr spc="-45" dirty="0">
                <a:solidFill>
                  <a:srgbClr val="FF0000"/>
                </a:solidFill>
              </a:rPr>
              <a:t>l</a:t>
            </a:r>
            <a:r>
              <a:rPr spc="-155" dirty="0">
                <a:solidFill>
                  <a:srgbClr val="FF0000"/>
                </a:solidFill>
              </a:rPr>
              <a:t>:</a:t>
            </a:r>
          </a:p>
          <a:p>
            <a:pPr marL="5346700">
              <a:lnSpc>
                <a:spcPct val="100000"/>
              </a:lnSpc>
              <a:spcBef>
                <a:spcPts val="735"/>
              </a:spcBef>
            </a:pPr>
            <a:r>
              <a:rPr sz="2500" spc="-20" dirty="0" smtClean="0">
                <a:solidFill>
                  <a:srgbClr val="FFFF00"/>
                </a:solidFill>
                <a:latin typeface="Calibri"/>
                <a:cs typeface="Calibri"/>
              </a:rPr>
              <a:t>Frequency</a:t>
            </a:r>
            <a:r>
              <a:rPr sz="2500" spc="-1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Division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Multiple</a:t>
            </a:r>
            <a:r>
              <a:rPr sz="2500" spc="1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Access</a:t>
            </a:r>
            <a:r>
              <a:rPr sz="25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(FDMA)</a:t>
            </a:r>
            <a:endParaRPr sz="2500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5346700" marR="700405">
              <a:lnSpc>
                <a:spcPct val="127299"/>
              </a:lnSpc>
              <a:spcBef>
                <a:spcPts val="55"/>
              </a:spcBef>
            </a:pP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Time Division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Multiple</a:t>
            </a:r>
            <a:r>
              <a:rPr sz="2500" spc="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Access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(TDMA)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Code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Division</a:t>
            </a:r>
            <a:r>
              <a:rPr sz="25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5" dirty="0">
                <a:solidFill>
                  <a:srgbClr val="FFFF00"/>
                </a:solidFill>
                <a:latin typeface="Calibri"/>
                <a:cs typeface="Calibri"/>
              </a:rPr>
              <a:t>Multiple</a:t>
            </a:r>
            <a:r>
              <a:rPr sz="2500" spc="8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FFFF00"/>
                </a:solidFill>
                <a:latin typeface="Calibri"/>
                <a:cs typeface="Calibri"/>
              </a:rPr>
              <a:t>Access</a:t>
            </a:r>
            <a:r>
              <a:rPr sz="25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FFFF00"/>
                </a:solidFill>
                <a:latin typeface="Calibri"/>
                <a:cs typeface="Calibri"/>
              </a:rPr>
              <a:t>(CDMA</a:t>
            </a:r>
            <a:endParaRPr sz="2500" dirty="0">
              <a:solidFill>
                <a:srgbClr val="FFFF00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627" y="1580768"/>
            <a:ext cx="3349625" cy="14776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495"/>
              </a:spcBef>
            </a:pPr>
            <a:r>
              <a:rPr sz="3400" spc="-55" dirty="0">
                <a:latin typeface="Calibri Light"/>
                <a:cs typeface="Calibri Light"/>
              </a:rPr>
              <a:t>FREQUENCY </a:t>
            </a:r>
            <a:r>
              <a:rPr sz="3400" spc="-50" dirty="0">
                <a:latin typeface="Calibri Light"/>
                <a:cs typeface="Calibri Light"/>
              </a:rPr>
              <a:t> </a:t>
            </a:r>
            <a:r>
              <a:rPr sz="3400" spc="-30" dirty="0">
                <a:latin typeface="Calibri Light"/>
                <a:cs typeface="Calibri Light"/>
              </a:rPr>
              <a:t>DIVISION</a:t>
            </a:r>
            <a:r>
              <a:rPr sz="3400" spc="-125" dirty="0">
                <a:latin typeface="Calibri Light"/>
                <a:cs typeface="Calibri Light"/>
              </a:rPr>
              <a:t> </a:t>
            </a:r>
            <a:r>
              <a:rPr sz="3400" spc="-60" dirty="0">
                <a:latin typeface="Calibri Light"/>
                <a:cs typeface="Calibri Light"/>
              </a:rPr>
              <a:t>MULTIPLE </a:t>
            </a:r>
            <a:r>
              <a:rPr sz="3400" spc="-750" dirty="0">
                <a:latin typeface="Calibri Light"/>
                <a:cs typeface="Calibri Light"/>
              </a:rPr>
              <a:t> </a:t>
            </a:r>
            <a:r>
              <a:rPr sz="3400" spc="-45" dirty="0">
                <a:latin typeface="Calibri Light"/>
                <a:cs typeface="Calibri Light"/>
              </a:rPr>
              <a:t>ACCESS(FDMA)</a:t>
            </a:r>
            <a:endParaRPr sz="3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55274" y="292290"/>
            <a:ext cx="7597775" cy="884555"/>
            <a:chOff x="4355274" y="292290"/>
            <a:chExt cx="7597775" cy="884555"/>
          </a:xfrm>
        </p:grpSpPr>
        <p:sp>
          <p:nvSpPr>
            <p:cNvPr id="4" name="object 4"/>
            <p:cNvSpPr/>
            <p:nvPr/>
          </p:nvSpPr>
          <p:spPr>
            <a:xfrm>
              <a:off x="4363211" y="300227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80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79" y="868680"/>
                  </a:lnTo>
                  <a:lnTo>
                    <a:pt x="7437119" y="868680"/>
                  </a:lnTo>
                  <a:lnTo>
                    <a:pt x="7482900" y="861303"/>
                  </a:lnTo>
                  <a:lnTo>
                    <a:pt x="7522646" y="840760"/>
                  </a:lnTo>
                  <a:lnTo>
                    <a:pt x="7553980" y="809426"/>
                  </a:lnTo>
                  <a:lnTo>
                    <a:pt x="7574523" y="769680"/>
                  </a:lnTo>
                  <a:lnTo>
                    <a:pt x="7581900" y="723900"/>
                  </a:lnTo>
                  <a:lnTo>
                    <a:pt x="7581900" y="144780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B93E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63211" y="300227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0" y="144780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80"/>
                  </a:lnTo>
                  <a:lnTo>
                    <a:pt x="7581900" y="723900"/>
                  </a:lnTo>
                  <a:lnTo>
                    <a:pt x="7574523" y="769680"/>
                  </a:lnTo>
                  <a:lnTo>
                    <a:pt x="7553980" y="809426"/>
                  </a:lnTo>
                  <a:lnTo>
                    <a:pt x="7522646" y="840760"/>
                  </a:lnTo>
                  <a:lnTo>
                    <a:pt x="7482900" y="861303"/>
                  </a:lnTo>
                  <a:lnTo>
                    <a:pt x="7437119" y="868680"/>
                  </a:lnTo>
                  <a:lnTo>
                    <a:pt x="144779" y="868680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08119" y="439928"/>
            <a:ext cx="3842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5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b="1" spc="-3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spc="-235" dirty="0">
                <a:solidFill>
                  <a:srgbClr val="FFFFFF"/>
                </a:solidFill>
                <a:latin typeface="Arial"/>
                <a:cs typeface="Arial"/>
              </a:rPr>
              <a:t>ept</a:t>
            </a:r>
            <a:r>
              <a:rPr sz="3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19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3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000" b="1" spc="-2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b="1" spc="-8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9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000" b="1" spc="-220" dirty="0">
                <a:solidFill>
                  <a:srgbClr val="FFFFFF"/>
                </a:solidFill>
                <a:latin typeface="Arial"/>
                <a:cs typeface="Arial"/>
              </a:rPr>
              <a:t>oint</a:t>
            </a:r>
            <a:r>
              <a:rPr sz="3000" b="1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spc="-180" dirty="0">
                <a:solidFill>
                  <a:srgbClr val="FFFFFF"/>
                </a:solidFill>
              </a:rPr>
              <a:t>: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55274" y="1324038"/>
            <a:ext cx="7597775" cy="884555"/>
            <a:chOff x="4355274" y="1324038"/>
            <a:chExt cx="7597775" cy="884555"/>
          </a:xfrm>
        </p:grpSpPr>
        <p:sp>
          <p:nvSpPr>
            <p:cNvPr id="8" name="object 8"/>
            <p:cNvSpPr/>
            <p:nvPr/>
          </p:nvSpPr>
          <p:spPr>
            <a:xfrm>
              <a:off x="4363211" y="133197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79" y="868679"/>
                  </a:lnTo>
                  <a:lnTo>
                    <a:pt x="7437119" y="868679"/>
                  </a:lnTo>
                  <a:lnTo>
                    <a:pt x="7482900" y="861303"/>
                  </a:lnTo>
                  <a:lnTo>
                    <a:pt x="7522646" y="840760"/>
                  </a:lnTo>
                  <a:lnTo>
                    <a:pt x="7553980" y="809426"/>
                  </a:lnTo>
                  <a:lnTo>
                    <a:pt x="7574523" y="769680"/>
                  </a:lnTo>
                  <a:lnTo>
                    <a:pt x="7581900" y="723900"/>
                  </a:lnTo>
                  <a:lnTo>
                    <a:pt x="7581900" y="144779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C34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63211" y="133197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0" y="144779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79"/>
                  </a:lnTo>
                  <a:lnTo>
                    <a:pt x="7581900" y="723900"/>
                  </a:lnTo>
                  <a:lnTo>
                    <a:pt x="7574523" y="769680"/>
                  </a:lnTo>
                  <a:lnTo>
                    <a:pt x="7553980" y="809426"/>
                  </a:lnTo>
                  <a:lnTo>
                    <a:pt x="7522646" y="840760"/>
                  </a:lnTo>
                  <a:lnTo>
                    <a:pt x="7482900" y="861303"/>
                  </a:lnTo>
                  <a:lnTo>
                    <a:pt x="7437119" y="868679"/>
                  </a:lnTo>
                  <a:lnTo>
                    <a:pt x="144779" y="868679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7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85259" y="1526870"/>
            <a:ext cx="64579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ail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ble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wi</a:t>
            </a:r>
            <a:r>
              <a:rPr sz="2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4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divided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int</a:t>
            </a:r>
            <a:r>
              <a:rPr sz="2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</a:t>
            </a:r>
            <a:r>
              <a:rPr sz="24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nds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55274" y="2322258"/>
            <a:ext cx="7597775" cy="884555"/>
            <a:chOff x="4355274" y="2322258"/>
            <a:chExt cx="7597775" cy="884555"/>
          </a:xfrm>
        </p:grpSpPr>
        <p:sp>
          <p:nvSpPr>
            <p:cNvPr id="12" name="object 12"/>
            <p:cNvSpPr/>
            <p:nvPr/>
          </p:nvSpPr>
          <p:spPr>
            <a:xfrm>
              <a:off x="4363211" y="233019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79" y="868679"/>
                  </a:lnTo>
                  <a:lnTo>
                    <a:pt x="7437119" y="868679"/>
                  </a:lnTo>
                  <a:lnTo>
                    <a:pt x="7482900" y="861303"/>
                  </a:lnTo>
                  <a:lnTo>
                    <a:pt x="7522646" y="840760"/>
                  </a:lnTo>
                  <a:lnTo>
                    <a:pt x="7553980" y="809426"/>
                  </a:lnTo>
                  <a:lnTo>
                    <a:pt x="7574523" y="769680"/>
                  </a:lnTo>
                  <a:lnTo>
                    <a:pt x="7581900" y="723900"/>
                  </a:lnTo>
                  <a:lnTo>
                    <a:pt x="7581900" y="144779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C8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63211" y="233019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80">
                  <a:moveTo>
                    <a:pt x="0" y="144779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79"/>
                  </a:lnTo>
                  <a:lnTo>
                    <a:pt x="7581900" y="723900"/>
                  </a:lnTo>
                  <a:lnTo>
                    <a:pt x="7574523" y="769680"/>
                  </a:lnTo>
                  <a:lnTo>
                    <a:pt x="7553980" y="809426"/>
                  </a:lnTo>
                  <a:lnTo>
                    <a:pt x="7522646" y="840760"/>
                  </a:lnTo>
                  <a:lnTo>
                    <a:pt x="7482900" y="861303"/>
                  </a:lnTo>
                  <a:lnTo>
                    <a:pt x="7437119" y="868679"/>
                  </a:lnTo>
                  <a:lnTo>
                    <a:pt x="144779" y="868679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79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85259" y="2526029"/>
            <a:ext cx="644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sz="24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0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io</a:t>
            </a:r>
            <a:r>
              <a:rPr sz="24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alloca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nd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send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55274" y="3320478"/>
            <a:ext cx="7597775" cy="884555"/>
            <a:chOff x="4355274" y="3320478"/>
            <a:chExt cx="7597775" cy="884555"/>
          </a:xfrm>
        </p:grpSpPr>
        <p:sp>
          <p:nvSpPr>
            <p:cNvPr id="16" name="object 16"/>
            <p:cNvSpPr/>
            <p:nvPr/>
          </p:nvSpPr>
          <p:spPr>
            <a:xfrm>
              <a:off x="4363211" y="332841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80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79" y="868680"/>
                  </a:lnTo>
                  <a:lnTo>
                    <a:pt x="7437119" y="868680"/>
                  </a:lnTo>
                  <a:lnTo>
                    <a:pt x="7482900" y="861303"/>
                  </a:lnTo>
                  <a:lnTo>
                    <a:pt x="7522646" y="840760"/>
                  </a:lnTo>
                  <a:lnTo>
                    <a:pt x="7553980" y="809426"/>
                  </a:lnTo>
                  <a:lnTo>
                    <a:pt x="7574523" y="769680"/>
                  </a:lnTo>
                  <a:lnTo>
                    <a:pt x="7581900" y="723900"/>
                  </a:lnTo>
                  <a:lnTo>
                    <a:pt x="7581900" y="144780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CF4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63211" y="332841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0" y="144780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80"/>
                  </a:lnTo>
                  <a:lnTo>
                    <a:pt x="7581900" y="723900"/>
                  </a:lnTo>
                  <a:lnTo>
                    <a:pt x="7574523" y="769680"/>
                  </a:lnTo>
                  <a:lnTo>
                    <a:pt x="7553980" y="809426"/>
                  </a:lnTo>
                  <a:lnTo>
                    <a:pt x="7522646" y="840760"/>
                  </a:lnTo>
                  <a:lnTo>
                    <a:pt x="7482900" y="861303"/>
                  </a:lnTo>
                  <a:lnTo>
                    <a:pt x="7437119" y="868680"/>
                  </a:lnTo>
                  <a:lnTo>
                    <a:pt x="144779" y="868680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355274" y="4318698"/>
            <a:ext cx="7597775" cy="884555"/>
            <a:chOff x="4355274" y="4318698"/>
            <a:chExt cx="7597775" cy="884555"/>
          </a:xfrm>
        </p:grpSpPr>
        <p:sp>
          <p:nvSpPr>
            <p:cNvPr id="19" name="object 19"/>
            <p:cNvSpPr/>
            <p:nvPr/>
          </p:nvSpPr>
          <p:spPr>
            <a:xfrm>
              <a:off x="4363211" y="432663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80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79" y="868680"/>
                  </a:lnTo>
                  <a:lnTo>
                    <a:pt x="7437119" y="868680"/>
                  </a:lnTo>
                  <a:lnTo>
                    <a:pt x="7482900" y="861303"/>
                  </a:lnTo>
                  <a:lnTo>
                    <a:pt x="7522646" y="840760"/>
                  </a:lnTo>
                  <a:lnTo>
                    <a:pt x="7553980" y="809426"/>
                  </a:lnTo>
                  <a:lnTo>
                    <a:pt x="7574523" y="769680"/>
                  </a:lnTo>
                  <a:lnTo>
                    <a:pt x="7581900" y="723900"/>
                  </a:lnTo>
                  <a:lnTo>
                    <a:pt x="7581900" y="144780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C84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63211" y="432663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0" y="144780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80"/>
                  </a:lnTo>
                  <a:lnTo>
                    <a:pt x="7581900" y="723900"/>
                  </a:lnTo>
                  <a:lnTo>
                    <a:pt x="7574523" y="769680"/>
                  </a:lnTo>
                  <a:lnTo>
                    <a:pt x="7553980" y="809426"/>
                  </a:lnTo>
                  <a:lnTo>
                    <a:pt x="7522646" y="840760"/>
                  </a:lnTo>
                  <a:lnTo>
                    <a:pt x="7482900" y="861303"/>
                  </a:lnTo>
                  <a:lnTo>
                    <a:pt x="7437119" y="868680"/>
                  </a:lnTo>
                  <a:lnTo>
                    <a:pt x="144779" y="868680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355274" y="5316918"/>
            <a:ext cx="7597775" cy="884555"/>
            <a:chOff x="4355274" y="5316918"/>
            <a:chExt cx="7597775" cy="884555"/>
          </a:xfrm>
        </p:grpSpPr>
        <p:sp>
          <p:nvSpPr>
            <p:cNvPr id="22" name="object 22"/>
            <p:cNvSpPr/>
            <p:nvPr/>
          </p:nvSpPr>
          <p:spPr>
            <a:xfrm>
              <a:off x="4363211" y="532485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7437119" y="0"/>
                  </a:moveTo>
                  <a:lnTo>
                    <a:pt x="144779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80"/>
                  </a:lnTo>
                  <a:lnTo>
                    <a:pt x="0" y="723900"/>
                  </a:lnTo>
                  <a:lnTo>
                    <a:pt x="7376" y="769661"/>
                  </a:lnTo>
                  <a:lnTo>
                    <a:pt x="27919" y="809404"/>
                  </a:lnTo>
                  <a:lnTo>
                    <a:pt x="59253" y="840745"/>
                  </a:lnTo>
                  <a:lnTo>
                    <a:pt x="98999" y="861298"/>
                  </a:lnTo>
                  <a:lnTo>
                    <a:pt x="144779" y="868680"/>
                  </a:lnTo>
                  <a:lnTo>
                    <a:pt x="7437119" y="868680"/>
                  </a:lnTo>
                  <a:lnTo>
                    <a:pt x="7482900" y="861298"/>
                  </a:lnTo>
                  <a:lnTo>
                    <a:pt x="7522646" y="840745"/>
                  </a:lnTo>
                  <a:lnTo>
                    <a:pt x="7553980" y="809404"/>
                  </a:lnTo>
                  <a:lnTo>
                    <a:pt x="7574523" y="769661"/>
                  </a:lnTo>
                  <a:lnTo>
                    <a:pt x="7581900" y="723900"/>
                  </a:lnTo>
                  <a:lnTo>
                    <a:pt x="7581900" y="144780"/>
                  </a:lnTo>
                  <a:lnTo>
                    <a:pt x="7574523" y="98999"/>
                  </a:lnTo>
                  <a:lnTo>
                    <a:pt x="7553980" y="59253"/>
                  </a:lnTo>
                  <a:lnTo>
                    <a:pt x="7522646" y="27919"/>
                  </a:lnTo>
                  <a:lnTo>
                    <a:pt x="7482900" y="7376"/>
                  </a:lnTo>
                  <a:lnTo>
                    <a:pt x="7437119" y="0"/>
                  </a:lnTo>
                  <a:close/>
                </a:path>
              </a:pathLst>
            </a:custGeom>
            <a:solidFill>
              <a:srgbClr val="AD52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63211" y="5324855"/>
              <a:ext cx="7581900" cy="868680"/>
            </a:xfrm>
            <a:custGeom>
              <a:avLst/>
              <a:gdLst/>
              <a:ahLst/>
              <a:cxnLst/>
              <a:rect l="l" t="t" r="r" b="b"/>
              <a:pathLst>
                <a:path w="7581900" h="868679">
                  <a:moveTo>
                    <a:pt x="0" y="144780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79" y="0"/>
                  </a:lnTo>
                  <a:lnTo>
                    <a:pt x="7437119" y="0"/>
                  </a:lnTo>
                  <a:lnTo>
                    <a:pt x="7482900" y="7376"/>
                  </a:lnTo>
                  <a:lnTo>
                    <a:pt x="7522646" y="27919"/>
                  </a:lnTo>
                  <a:lnTo>
                    <a:pt x="7553980" y="59253"/>
                  </a:lnTo>
                  <a:lnTo>
                    <a:pt x="7574523" y="98999"/>
                  </a:lnTo>
                  <a:lnTo>
                    <a:pt x="7581900" y="144780"/>
                  </a:lnTo>
                  <a:lnTo>
                    <a:pt x="7581900" y="723900"/>
                  </a:lnTo>
                  <a:lnTo>
                    <a:pt x="7574523" y="769661"/>
                  </a:lnTo>
                  <a:lnTo>
                    <a:pt x="7553980" y="809404"/>
                  </a:lnTo>
                  <a:lnTo>
                    <a:pt x="7522646" y="840745"/>
                  </a:lnTo>
                  <a:lnTo>
                    <a:pt x="7482900" y="861298"/>
                  </a:lnTo>
                  <a:lnTo>
                    <a:pt x="7437119" y="868680"/>
                  </a:lnTo>
                  <a:lnTo>
                    <a:pt x="144779" y="868680"/>
                  </a:lnTo>
                  <a:lnTo>
                    <a:pt x="98999" y="861298"/>
                  </a:lnTo>
                  <a:lnTo>
                    <a:pt x="59253" y="840745"/>
                  </a:lnTo>
                  <a:lnTo>
                    <a:pt x="27919" y="809404"/>
                  </a:lnTo>
                  <a:lnTo>
                    <a:pt x="7376" y="769661"/>
                  </a:lnTo>
                  <a:lnTo>
                    <a:pt x="0" y="723900"/>
                  </a:lnTo>
                  <a:lnTo>
                    <a:pt x="0" y="14478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485259" y="3524504"/>
            <a:ext cx="7193915" cy="253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band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reserved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Microsoft Sans Serif"/>
              <a:cs typeface="Microsoft Sans Serif"/>
            </a:endParaRPr>
          </a:p>
          <a:p>
            <a:pPr marL="12700" marR="376555">
              <a:lnSpc>
                <a:spcPts val="2350"/>
              </a:lnSpc>
            </a:pPr>
            <a:r>
              <a:rPr sz="24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uses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bandpass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confine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transmitter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frequencies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2700" marR="5080">
              <a:lnSpc>
                <a:spcPts val="2350"/>
              </a:lnSpc>
            </a:pPr>
            <a:r>
              <a:rPr sz="24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rder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oid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sta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io</a:t>
            </a:r>
            <a:r>
              <a:rPr sz="24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</a:t>
            </a:r>
            <a:r>
              <a:rPr sz="24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4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ence</a:t>
            </a:r>
            <a:r>
              <a:rPr sz="24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alloca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bands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 </a:t>
            </a:r>
            <a:r>
              <a:rPr sz="2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separated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another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170" dirty="0">
                <a:solidFill>
                  <a:srgbClr val="FFFFFF"/>
                </a:solidFill>
                <a:latin typeface="Arial"/>
                <a:cs typeface="Arial"/>
              </a:rPr>
              <a:t>guard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bands.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706" y="838200"/>
            <a:ext cx="7108697" cy="4758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815" y="982471"/>
            <a:ext cx="3339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35" dirty="0"/>
              <a:t>FDMA</a:t>
            </a:r>
            <a:r>
              <a:rPr sz="3200" spc="30" dirty="0"/>
              <a:t> </a:t>
            </a:r>
            <a:r>
              <a:rPr sz="3200" spc="-320" dirty="0"/>
              <a:t>(CONTINUES)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7832" y="2003805"/>
            <a:ext cx="4437380" cy="32035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  <a:tab pos="2036445" algn="l"/>
                <a:tab pos="4248150" algn="l"/>
              </a:tabLst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DM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	A  </a:t>
            </a:r>
            <a:r>
              <a:rPr sz="2400" spc="-15" dirty="0">
                <a:latin typeface="Calibri"/>
                <a:cs typeface="Calibri"/>
              </a:rPr>
              <a:t>PREDETERMINED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FREQUENCY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ENTIRE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PERIOD</a:t>
            </a:r>
            <a:r>
              <a:rPr sz="2400" spc="-10" dirty="0">
                <a:latin typeface="Calibri"/>
                <a:cs typeface="Calibri"/>
              </a:rPr>
              <a:t> OF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COMMUNICATION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241300" marR="635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25" dirty="0">
                <a:latin typeface="Calibri"/>
                <a:cs typeface="Calibri"/>
              </a:rPr>
              <a:t>STREAM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25" dirty="0">
                <a:latin typeface="Calibri"/>
                <a:cs typeface="Calibri"/>
              </a:rPr>
              <a:t>DATA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CONTINUOUS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FLOW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25" dirty="0">
                <a:latin typeface="Calibri"/>
                <a:cs typeface="Calibri"/>
              </a:rPr>
              <a:t>DATA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THAT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MAY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NOT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PACKETIZED)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EASILY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USED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FDMA.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812" y="3753104"/>
            <a:ext cx="3613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0" dirty="0">
                <a:latin typeface="Microsoft Sans Serif"/>
                <a:cs typeface="Microsoft Sans Serif"/>
              </a:rPr>
              <a:t>FDMA</a:t>
            </a:r>
            <a:r>
              <a:rPr sz="4800" spc="45" dirty="0">
                <a:latin typeface="Microsoft Sans Serif"/>
                <a:cs typeface="Microsoft Sans Serif"/>
              </a:rPr>
              <a:t> </a:t>
            </a:r>
            <a:r>
              <a:rPr sz="4800" spc="-555" dirty="0">
                <a:latin typeface="Microsoft Sans Serif"/>
                <a:cs typeface="Microsoft Sans Serif"/>
              </a:rPr>
              <a:t>VS</a:t>
            </a:r>
            <a:r>
              <a:rPr sz="4800" spc="45" dirty="0">
                <a:latin typeface="Microsoft Sans Serif"/>
                <a:cs typeface="Microsoft Sans Serif"/>
              </a:rPr>
              <a:t> </a:t>
            </a:r>
            <a:r>
              <a:rPr sz="4800" spc="-565" dirty="0">
                <a:latin typeface="Microsoft Sans Serif"/>
                <a:cs typeface="Microsoft Sans Serif"/>
              </a:rPr>
              <a:t>FDM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0076" y="352043"/>
            <a:ext cx="6965442" cy="57325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816" y="2363850"/>
            <a:ext cx="2592705" cy="14776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495"/>
              </a:spcBef>
            </a:pPr>
            <a:r>
              <a:rPr sz="3400" spc="-25" dirty="0">
                <a:latin typeface="Calibri Light"/>
                <a:cs typeface="Calibri Light"/>
              </a:rPr>
              <a:t>TIME DIVISION </a:t>
            </a:r>
            <a:r>
              <a:rPr sz="3400" spc="-755" dirty="0">
                <a:latin typeface="Calibri Light"/>
                <a:cs typeface="Calibri Light"/>
              </a:rPr>
              <a:t> </a:t>
            </a:r>
            <a:r>
              <a:rPr sz="3400" spc="-100" dirty="0">
                <a:latin typeface="Calibri Light"/>
                <a:cs typeface="Calibri Light"/>
              </a:rPr>
              <a:t>MULTIPLE </a:t>
            </a:r>
            <a:r>
              <a:rPr sz="3400" spc="-95" dirty="0">
                <a:latin typeface="Calibri Light"/>
                <a:cs typeface="Calibri Light"/>
              </a:rPr>
              <a:t> </a:t>
            </a:r>
            <a:r>
              <a:rPr sz="3400" spc="-75" dirty="0">
                <a:latin typeface="Calibri Light"/>
                <a:cs typeface="Calibri Light"/>
              </a:rPr>
              <a:t>A</a:t>
            </a:r>
            <a:r>
              <a:rPr sz="3400" spc="-60" dirty="0">
                <a:latin typeface="Calibri Light"/>
                <a:cs typeface="Calibri Light"/>
              </a:rPr>
              <a:t>CC</a:t>
            </a:r>
            <a:r>
              <a:rPr sz="3400" spc="-95" dirty="0">
                <a:latin typeface="Calibri Light"/>
                <a:cs typeface="Calibri Light"/>
              </a:rPr>
              <a:t>E</a:t>
            </a:r>
            <a:r>
              <a:rPr sz="3400" spc="-55" dirty="0">
                <a:latin typeface="Calibri Light"/>
                <a:cs typeface="Calibri Light"/>
              </a:rPr>
              <a:t>SS</a:t>
            </a:r>
            <a:r>
              <a:rPr sz="3400" spc="-50" dirty="0">
                <a:latin typeface="Calibri Light"/>
                <a:cs typeface="Calibri Light"/>
              </a:rPr>
              <a:t>(</a:t>
            </a:r>
            <a:r>
              <a:rPr sz="3400" spc="-55" dirty="0">
                <a:latin typeface="Calibri Light"/>
                <a:cs typeface="Calibri Light"/>
              </a:rPr>
              <a:t>T</a:t>
            </a:r>
            <a:r>
              <a:rPr sz="3400" spc="-50" dirty="0">
                <a:latin typeface="Calibri Light"/>
                <a:cs typeface="Calibri Light"/>
              </a:rPr>
              <a:t>D</a:t>
            </a:r>
            <a:r>
              <a:rPr sz="3400" spc="-45" dirty="0">
                <a:latin typeface="Calibri Light"/>
                <a:cs typeface="Calibri Light"/>
              </a:rPr>
              <a:t>M</a:t>
            </a:r>
            <a:r>
              <a:rPr sz="3400" spc="-60" dirty="0">
                <a:latin typeface="Calibri Light"/>
                <a:cs typeface="Calibri Light"/>
              </a:rPr>
              <a:t>A</a:t>
            </a:r>
            <a:r>
              <a:rPr sz="3400" spc="-5" dirty="0">
                <a:latin typeface="Calibri Light"/>
                <a:cs typeface="Calibri Light"/>
              </a:rPr>
              <a:t>)</a:t>
            </a:r>
            <a:endParaRPr sz="3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46220" y="1569707"/>
            <a:ext cx="7481570" cy="1263650"/>
            <a:chOff x="4046220" y="1569707"/>
            <a:chExt cx="7481570" cy="1263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7368" y="1569707"/>
              <a:ext cx="7440168" cy="1226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6220" y="1595627"/>
              <a:ext cx="7479792" cy="1237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0708" y="1597151"/>
              <a:ext cx="7338059" cy="11247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01744" y="1662175"/>
            <a:ext cx="6972300" cy="8832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3040"/>
              </a:lnSpc>
              <a:spcBef>
                <a:spcPts val="760"/>
              </a:spcBef>
              <a:tabLst>
                <a:tab pos="3028950" algn="l"/>
              </a:tabLst>
            </a:pPr>
            <a:r>
              <a:rPr sz="3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div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sion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1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ult</a:t>
            </a:r>
            <a:r>
              <a:rPr sz="3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iple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1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cess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1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hannel  </a:t>
            </a:r>
            <a:r>
              <a:rPr sz="31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ac</a:t>
            </a:r>
            <a:r>
              <a:rPr sz="31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100" spc="-405" dirty="0">
                <a:solidFill>
                  <a:srgbClr val="FFFFFF"/>
                </a:solidFill>
                <a:latin typeface="Microsoft Sans Serif"/>
                <a:cs typeface="Microsoft Sans Serif"/>
              </a:rPr>
              <a:t>ess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1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shared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medium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</a:t>
            </a:r>
            <a:r>
              <a:rPr sz="31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1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00" spc="-3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1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46220" y="2773667"/>
            <a:ext cx="7481570" cy="1262380"/>
            <a:chOff x="4046220" y="2773667"/>
            <a:chExt cx="7481570" cy="12623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8" y="2773667"/>
              <a:ext cx="7440168" cy="12253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6220" y="2799575"/>
              <a:ext cx="6879335" cy="1235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0708" y="2801112"/>
              <a:ext cx="7338059" cy="11231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01744" y="2865577"/>
            <a:ext cx="6265545" cy="883919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3040"/>
              </a:lnSpc>
              <a:spcBef>
                <a:spcPts val="765"/>
              </a:spcBef>
            </a:pPr>
            <a:r>
              <a:rPr sz="31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users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share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3100" spc="-8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46220" y="4030967"/>
            <a:ext cx="7481570" cy="2507615"/>
            <a:chOff x="4046220" y="4030967"/>
            <a:chExt cx="7481570" cy="250761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7368" y="4030967"/>
              <a:ext cx="7440168" cy="12268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6220" y="4058399"/>
              <a:ext cx="7226808" cy="1235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0708" y="4058411"/>
              <a:ext cx="7338059" cy="11247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7368" y="5274563"/>
              <a:ext cx="7440168" cy="12268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6220" y="5300471"/>
              <a:ext cx="7415783" cy="12374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0708" y="5301995"/>
              <a:ext cx="7338059" cy="112471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301744" y="4124401"/>
            <a:ext cx="6800850" cy="21272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194310">
              <a:lnSpc>
                <a:spcPts val="3040"/>
              </a:lnSpc>
              <a:spcBef>
                <a:spcPts val="765"/>
              </a:spcBef>
              <a:tabLst>
                <a:tab pos="2866390" algn="l"/>
              </a:tabLst>
            </a:pPr>
            <a:r>
              <a:rPr sz="31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sz="3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100" spc="-37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alloc</a:t>
            </a:r>
            <a:r>
              <a:rPr sz="3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ted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1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ot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1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uring  </a:t>
            </a:r>
            <a:r>
              <a:rPr sz="31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send	</a:t>
            </a:r>
            <a:r>
              <a:rPr sz="3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Microsoft Sans Serif"/>
              <a:cs typeface="Microsoft Sans Serif"/>
            </a:endParaRPr>
          </a:p>
          <a:p>
            <a:pPr marL="12700" marR="5080">
              <a:lnSpc>
                <a:spcPts val="3040"/>
              </a:lnSpc>
              <a:spcBef>
                <a:spcPts val="5"/>
              </a:spcBef>
            </a:pPr>
            <a:r>
              <a:rPr sz="3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sz="31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100" spc="-37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station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ansmits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1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assigned  </a:t>
            </a:r>
            <a:r>
              <a:rPr sz="31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slot.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34028" y="403847"/>
            <a:ext cx="7493634" cy="1227455"/>
            <a:chOff x="4034028" y="403847"/>
            <a:chExt cx="7493634" cy="122745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7368" y="403847"/>
              <a:ext cx="7440168" cy="12268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34028" y="577570"/>
              <a:ext cx="5056632" cy="9510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0708" y="431291"/>
              <a:ext cx="7338059" cy="112471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329176" y="727075"/>
            <a:ext cx="4483100" cy="48514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sz="3500" b="1" spc="-370" dirty="0">
                <a:solidFill>
                  <a:srgbClr val="FFFFFF"/>
                </a:solidFill>
                <a:latin typeface="Arial"/>
                <a:cs typeface="Arial"/>
              </a:rPr>
              <a:t>Concep</a:t>
            </a:r>
            <a:r>
              <a:rPr sz="3500" b="1" spc="-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5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2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5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38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500" b="1" spc="-3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500" b="1" spc="-9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5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6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500" b="1" spc="-265" dirty="0">
                <a:solidFill>
                  <a:srgbClr val="FFFFFF"/>
                </a:solidFill>
                <a:latin typeface="Arial"/>
                <a:cs typeface="Arial"/>
              </a:rPr>
              <a:t>oints:</a:t>
            </a:r>
            <a:endParaRPr sz="3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544" y="428320"/>
            <a:ext cx="3001010" cy="1270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827405">
              <a:lnSpc>
                <a:spcPts val="4650"/>
              </a:lnSpc>
              <a:spcBef>
                <a:spcPts val="675"/>
              </a:spcBef>
            </a:pPr>
            <a:r>
              <a:rPr sz="4300" spc="-450" dirty="0"/>
              <a:t>TDMA </a:t>
            </a:r>
            <a:r>
              <a:rPr sz="4300" spc="-445" dirty="0"/>
              <a:t> </a:t>
            </a:r>
            <a:r>
              <a:rPr sz="4300" spc="-420" dirty="0"/>
              <a:t>(CONTINU</a:t>
            </a:r>
            <a:r>
              <a:rPr sz="4300" spc="-445" dirty="0"/>
              <a:t>E</a:t>
            </a:r>
            <a:r>
              <a:rPr sz="4300" spc="-495" dirty="0"/>
              <a:t>S)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591" y="466344"/>
            <a:ext cx="6034277" cy="48531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934" y="2454986"/>
            <a:ext cx="711200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235" marR="5080" indent="-229235" algn="r">
              <a:lnSpc>
                <a:spcPts val="2790"/>
              </a:lnSpc>
              <a:spcBef>
                <a:spcPts val="100"/>
              </a:spcBef>
              <a:buFont typeface="Arial MT"/>
              <a:buChar char="•"/>
              <a:tabLst>
                <a:tab pos="229235" algn="l"/>
              </a:tabLst>
            </a:pPr>
            <a:r>
              <a:rPr sz="2400" spc="-20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51435" algn="r">
              <a:lnSpc>
                <a:spcPts val="2790"/>
              </a:lnSpc>
            </a:pPr>
            <a:r>
              <a:rPr sz="2400" spc="-10" dirty="0">
                <a:latin typeface="Calibri"/>
                <a:cs typeface="Calibri"/>
              </a:rPr>
              <a:t>lies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43973" y="6659913"/>
            <a:ext cx="2667000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35" dirty="0">
                <a:latin typeface="Microsoft Sans Serif"/>
                <a:cs typeface="Microsoft Sans Serif"/>
              </a:rPr>
              <a:t>Data</a:t>
            </a:r>
            <a:r>
              <a:rPr sz="1000" dirty="0">
                <a:latin typeface="Microsoft Sans Serif"/>
                <a:cs typeface="Microsoft Sans Serif"/>
              </a:rPr>
              <a:t> </a:t>
            </a:r>
            <a:r>
              <a:rPr sz="1000" spc="-90" dirty="0">
                <a:latin typeface="Microsoft Sans Serif"/>
                <a:cs typeface="Microsoft Sans Serif"/>
              </a:rPr>
              <a:t>Communication</a:t>
            </a:r>
            <a:r>
              <a:rPr sz="1000" spc="40" dirty="0">
                <a:latin typeface="Microsoft Sans Serif"/>
                <a:cs typeface="Microsoft Sans Serif"/>
              </a:rPr>
              <a:t> </a:t>
            </a:r>
            <a:r>
              <a:rPr sz="1000" spc="-80" dirty="0">
                <a:latin typeface="Microsoft Sans Serif"/>
                <a:cs typeface="Microsoft Sans Serif"/>
              </a:rPr>
              <a:t>Lecture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75" dirty="0">
                <a:latin typeface="Microsoft Sans Serif"/>
                <a:cs typeface="Microsoft Sans Serif"/>
              </a:rPr>
              <a:t>Series,</a:t>
            </a:r>
            <a:r>
              <a:rPr sz="1000" spc="15" dirty="0">
                <a:latin typeface="Microsoft Sans Serif"/>
                <a:cs typeface="Microsoft Sans Serif"/>
              </a:rPr>
              <a:t> </a:t>
            </a:r>
            <a:r>
              <a:rPr sz="1000" spc="-120" dirty="0">
                <a:latin typeface="Microsoft Sans Serif"/>
                <a:cs typeface="Microsoft Sans Serif"/>
              </a:rPr>
              <a:t>NRC,</a:t>
            </a:r>
            <a:r>
              <a:rPr sz="1000" spc="2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MAY2020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4930" y="2454986"/>
            <a:ext cx="436054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  <a:tabLst>
                <a:tab pos="899160" algn="l"/>
                <a:tab pos="2286635" algn="l"/>
                <a:tab pos="3091180" algn="l"/>
                <a:tab pos="4161154" algn="l"/>
              </a:tabLst>
            </a:pPr>
            <a:r>
              <a:rPr sz="2400" dirty="0">
                <a:latin typeface="Calibri"/>
                <a:cs typeface="Calibri"/>
              </a:rPr>
              <a:t>main	</a:t>
            </a:r>
            <a:r>
              <a:rPr sz="2400" spc="-20" dirty="0">
                <a:latin typeface="Calibri"/>
                <a:cs typeface="Calibri"/>
              </a:rPr>
              <a:t>p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ob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with	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MA	</a:t>
            </a:r>
            <a:r>
              <a:rPr sz="2400" spc="-15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90"/>
              </a:lnSpc>
              <a:tabLst>
                <a:tab pos="899160" algn="l"/>
                <a:tab pos="2286635" algn="l"/>
              </a:tabLst>
            </a:pPr>
            <a:r>
              <a:rPr sz="2400" dirty="0">
                <a:latin typeface="Calibri"/>
                <a:cs typeface="Calibri"/>
              </a:rPr>
              <a:t>in	</a:t>
            </a:r>
            <a:r>
              <a:rPr sz="2400" spc="-15" dirty="0">
                <a:latin typeface="Calibri"/>
                <a:cs typeface="Calibri"/>
              </a:rPr>
              <a:t>achieving	</a:t>
            </a:r>
            <a:r>
              <a:rPr sz="2400" spc="-35" dirty="0">
                <a:latin typeface="Calibri"/>
                <a:cs typeface="Calibri"/>
              </a:rPr>
              <a:t>synchronization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934" y="3141345"/>
            <a:ext cx="5462270" cy="98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62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between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different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stations.</a:t>
            </a:r>
            <a:endParaRPr sz="2400">
              <a:latin typeface="Calibri"/>
              <a:cs typeface="Calibri"/>
            </a:endParaRPr>
          </a:p>
          <a:p>
            <a:pPr marL="241300" marR="5080" indent="-229235">
              <a:lnSpc>
                <a:spcPct val="80000"/>
              </a:lnSpc>
              <a:spcBef>
                <a:spcPts val="315"/>
              </a:spcBef>
              <a:buFont typeface="Arial MT"/>
              <a:buChar char="•"/>
              <a:tabLst>
                <a:tab pos="241935" algn="l"/>
                <a:tab pos="3559175" algn="l"/>
              </a:tabLst>
            </a:pPr>
            <a:r>
              <a:rPr sz="2400" spc="-20" dirty="0">
                <a:latin typeface="Calibri"/>
                <a:cs typeface="Calibri"/>
              </a:rPr>
              <a:t>Each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station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needs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know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beginning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slot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location	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slot.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934" y="4092702"/>
            <a:ext cx="2369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  <a:tab pos="1014094" algn="l"/>
                <a:tab pos="1428750" algn="l"/>
              </a:tabLst>
            </a:pP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hi</a:t>
            </a:r>
            <a:r>
              <a:rPr sz="2400" dirty="0">
                <a:latin typeface="Calibri"/>
                <a:cs typeface="Calibri"/>
              </a:rPr>
              <a:t>s	is	</a:t>
            </a:r>
            <a:r>
              <a:rPr sz="2400" spc="-15" dirty="0">
                <a:latin typeface="Calibri"/>
                <a:cs typeface="Calibri"/>
              </a:rPr>
              <a:t>di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15" dirty="0">
                <a:latin typeface="Calibri"/>
                <a:cs typeface="Calibri"/>
              </a:rPr>
              <a:t>fi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363" y="4458461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propagation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3692" y="4092702"/>
            <a:ext cx="10356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ause  </a:t>
            </a:r>
            <a:r>
              <a:rPr sz="2400" spc="-35" dirty="0">
                <a:latin typeface="Calibri"/>
                <a:cs typeface="Calibri"/>
              </a:rPr>
              <a:t>delays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9864" y="4092702"/>
            <a:ext cx="1363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9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du</a:t>
            </a:r>
            <a:r>
              <a:rPr sz="2400" spc="5" dirty="0">
                <a:latin typeface="Calibri"/>
                <a:cs typeface="Calibri"/>
              </a:rPr>
              <a:t>ce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934" y="4823917"/>
            <a:ext cx="54006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559560" algn="l"/>
              </a:tabLst>
            </a:pPr>
            <a:r>
              <a:rPr sz="2400" dirty="0">
                <a:latin typeface="Calibri"/>
                <a:cs typeface="Calibri"/>
              </a:rPr>
              <a:t>in	</a:t>
            </a:r>
            <a:r>
              <a:rPr sz="2400" spc="-10" dirty="0">
                <a:latin typeface="Calibri"/>
                <a:cs typeface="Calibri"/>
              </a:rPr>
              <a:t>the	</a:t>
            </a:r>
            <a:r>
              <a:rPr sz="2400" spc="-50" dirty="0">
                <a:latin typeface="Calibri"/>
                <a:cs typeface="Calibri"/>
              </a:rPr>
              <a:t>system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stations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spread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over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large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area.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35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gu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852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Calibri</vt:lpstr>
      <vt:lpstr>Calibri Light</vt:lpstr>
      <vt:lpstr>Microsoft Sans Serif</vt:lpstr>
      <vt:lpstr>Times New Roman</vt:lpstr>
      <vt:lpstr>Office Theme</vt:lpstr>
      <vt:lpstr>DATA  COMMUNICATION  CSE 225/233</vt:lpstr>
      <vt:lpstr>Multiple Access</vt:lpstr>
      <vt:lpstr>Concept:</vt:lpstr>
      <vt:lpstr>Definition:</vt:lpstr>
      <vt:lpstr>Concept and Key Points:</vt:lpstr>
      <vt:lpstr>FDMA (CONTINUES)</vt:lpstr>
      <vt:lpstr>PowerPoint Presentation</vt:lpstr>
      <vt:lpstr>Concept and Key Points:</vt:lpstr>
      <vt:lpstr>TDMA  (CONTINUES)</vt:lpstr>
      <vt:lpstr>Code-division multiple access (CDMA) was  conceived several decades ago. Recent  advances in electronic technology have  finally made its implementation possible.</vt:lpstr>
      <vt:lpstr>CDMA simply means communication with different  codes.</vt:lpstr>
      <vt:lpstr>IDEA</vt:lpstr>
      <vt:lpstr>PowerPoint Presentation</vt:lpstr>
      <vt:lpstr>CHIPS</vt:lpstr>
      <vt:lpstr>PowerPoint Presentation</vt:lpstr>
      <vt:lpstr>CDMA  [ENCODING]</vt:lpstr>
      <vt:lpstr>SIGNAL  LEVEL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 cse 225/233</dc:title>
  <dc:creator>Narayan Ranjan Chakraborty</dc:creator>
  <cp:lastModifiedBy>DIU</cp:lastModifiedBy>
  <cp:revision>13</cp:revision>
  <dcterms:created xsi:type="dcterms:W3CDTF">2021-05-22T08:05:20Z</dcterms:created>
  <dcterms:modified xsi:type="dcterms:W3CDTF">2021-08-09T18:43:06Z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2021-05-22T00:00:00Z</vt:filetime>
  </property>
</Properties>
</file>